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1"/>
  </p:notesMasterIdLst>
  <p:sldIdLst>
    <p:sldId id="256" r:id="rId2"/>
    <p:sldId id="257" r:id="rId3"/>
    <p:sldId id="258" r:id="rId4"/>
    <p:sldId id="260" r:id="rId5"/>
    <p:sldId id="261" r:id="rId6"/>
    <p:sldId id="262" r:id="rId7"/>
    <p:sldId id="310" r:id="rId8"/>
    <p:sldId id="311" r:id="rId9"/>
    <p:sldId id="265" r:id="rId10"/>
    <p:sldId id="263" r:id="rId11"/>
    <p:sldId id="264" r:id="rId12"/>
    <p:sldId id="268" r:id="rId13"/>
    <p:sldId id="312" r:id="rId14"/>
    <p:sldId id="313" r:id="rId15"/>
    <p:sldId id="308" r:id="rId16"/>
    <p:sldId id="273" r:id="rId17"/>
    <p:sldId id="315" r:id="rId18"/>
    <p:sldId id="316" r:id="rId19"/>
    <p:sldId id="317" r:id="rId20"/>
    <p:sldId id="318" r:id="rId21"/>
    <p:sldId id="314" r:id="rId22"/>
    <p:sldId id="275" r:id="rId23"/>
    <p:sldId id="307" r:id="rId24"/>
    <p:sldId id="283" r:id="rId25"/>
    <p:sldId id="284" r:id="rId26"/>
    <p:sldId id="319" r:id="rId27"/>
    <p:sldId id="285" r:id="rId28"/>
    <p:sldId id="286" r:id="rId29"/>
    <p:sldId id="287" r:id="rId30"/>
    <p:sldId id="309" r:id="rId31"/>
    <p:sldId id="276" r:id="rId32"/>
    <p:sldId id="277" r:id="rId33"/>
    <p:sldId id="278" r:id="rId34"/>
    <p:sldId id="279" r:id="rId35"/>
    <p:sldId id="281" r:id="rId36"/>
    <p:sldId id="280" r:id="rId37"/>
    <p:sldId id="293" r:id="rId38"/>
    <p:sldId id="294" r:id="rId39"/>
    <p:sldId id="295" r:id="rId40"/>
    <p:sldId id="296" r:id="rId41"/>
    <p:sldId id="297" r:id="rId42"/>
    <p:sldId id="298" r:id="rId43"/>
    <p:sldId id="299" r:id="rId44"/>
    <p:sldId id="300" r:id="rId45"/>
    <p:sldId id="302" r:id="rId46"/>
    <p:sldId id="303" r:id="rId47"/>
    <p:sldId id="304" r:id="rId48"/>
    <p:sldId id="305" r:id="rId49"/>
    <p:sldId id="306"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7" d="100"/>
          <a:sy n="67" d="100"/>
        </p:scale>
        <p:origin x="438" y="60"/>
      </p:cViewPr>
      <p:guideLst>
        <p:guide orient="horz" pos="2880"/>
        <p:guide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108" d="100"/>
          <a:sy n="108" d="100"/>
        </p:scale>
        <p:origin x="70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1344" y="1"/>
            <a:ext cx="3037840" cy="466972"/>
          </a:xfrm>
          <a:prstGeom prst="rect">
            <a:avLst/>
          </a:prstGeom>
        </p:spPr>
        <p:txBody>
          <a:bodyPr vert="horz" lIns="93177" tIns="46589" rIns="93177" bIns="46589" rtlCol="0"/>
          <a:lstStyle>
            <a:lvl1pPr algn="r">
              <a:defRPr sz="1200"/>
            </a:lvl1pPr>
          </a:lstStyle>
          <a:p>
            <a:fld id="{05E0B67C-C5BC-4996-A954-0FBF6EC4B924}" type="datetimeFigureOut">
              <a:rPr lang="en-US" smtClean="0"/>
              <a:t>3/27/2024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5"/>
            <a:ext cx="5608320" cy="366045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1344" y="8829430"/>
            <a:ext cx="3037840" cy="466971"/>
          </a:xfrm>
          <a:prstGeom prst="rect">
            <a:avLst/>
          </a:prstGeom>
        </p:spPr>
        <p:txBody>
          <a:bodyPr vert="horz" lIns="93177" tIns="46589" rIns="93177" bIns="46589" rtlCol="0" anchor="b"/>
          <a:lstStyle>
            <a:lvl1pPr algn="r">
              <a:defRPr sz="1200"/>
            </a:lvl1pPr>
          </a:lstStyle>
          <a:p>
            <a:fld id="{AFB98A03-9EB7-4E1C-8EE2-F6C4CF4F6DB7}" type="slidenum">
              <a:rPr lang="en-US" smtClean="0"/>
              <a:t>‹#›</a:t>
            </a:fld>
            <a:endParaRPr lang="en-US"/>
          </a:p>
        </p:txBody>
      </p:sp>
    </p:spTree>
    <p:extLst>
      <p:ext uri="{BB962C8B-B14F-4D97-AF65-F5344CB8AC3E}">
        <p14:creationId xmlns:p14="http://schemas.microsoft.com/office/powerpoint/2010/main" val="133027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B98A03-9EB7-4E1C-8EE2-F6C4CF4F6DB7}" type="slidenum">
              <a:rPr lang="en-US" smtClean="0"/>
              <a:t>2</a:t>
            </a:fld>
            <a:endParaRPr lang="en-US"/>
          </a:p>
        </p:txBody>
      </p:sp>
    </p:spTree>
    <p:extLst>
      <p:ext uri="{BB962C8B-B14F-4D97-AF65-F5344CB8AC3E}">
        <p14:creationId xmlns:p14="http://schemas.microsoft.com/office/powerpoint/2010/main" val="4140709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B98A03-9EB7-4E1C-8EE2-F6C4CF4F6DB7}" type="slidenum">
              <a:rPr lang="en-US" smtClean="0"/>
              <a:t>49</a:t>
            </a:fld>
            <a:endParaRPr lang="en-US"/>
          </a:p>
        </p:txBody>
      </p:sp>
    </p:spTree>
    <p:extLst>
      <p:ext uri="{BB962C8B-B14F-4D97-AF65-F5344CB8AC3E}">
        <p14:creationId xmlns:p14="http://schemas.microsoft.com/office/powerpoint/2010/main" val="1198548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6857997"/>
          </a:xfrm>
          <a:prstGeom prst="rect">
            <a:avLst/>
          </a:prstGeom>
        </p:spPr>
      </p:pic>
      <p:sp>
        <p:nvSpPr>
          <p:cNvPr id="17" name="bg object 17"/>
          <p:cNvSpPr/>
          <p:nvPr/>
        </p:nvSpPr>
        <p:spPr>
          <a:xfrm>
            <a:off x="761" y="3429761"/>
            <a:ext cx="2362200" cy="0"/>
          </a:xfrm>
          <a:custGeom>
            <a:avLst/>
            <a:gdLst/>
            <a:ahLst/>
            <a:cxnLst/>
            <a:rect l="l" t="t" r="r" b="b"/>
            <a:pathLst>
              <a:path w="2362200">
                <a:moveTo>
                  <a:pt x="0" y="0"/>
                </a:moveTo>
                <a:lnTo>
                  <a:pt x="2362200" y="0"/>
                </a:lnTo>
              </a:path>
            </a:pathLst>
          </a:custGeom>
          <a:ln w="28956">
            <a:solidFill>
              <a:srgbClr val="E26C17"/>
            </a:solidFill>
          </a:ln>
        </p:spPr>
        <p:txBody>
          <a:bodyPr wrap="square" lIns="0" tIns="0" rIns="0" bIns="0" rtlCol="0"/>
          <a:lstStyle/>
          <a:p>
            <a:endParaRPr/>
          </a:p>
        </p:txBody>
      </p:sp>
      <p:sp>
        <p:nvSpPr>
          <p:cNvPr id="2" name="Holder 2"/>
          <p:cNvSpPr>
            <a:spLocks noGrp="1"/>
          </p:cNvSpPr>
          <p:nvPr>
            <p:ph type="ctrTitle"/>
          </p:nvPr>
        </p:nvSpPr>
        <p:spPr>
          <a:xfrm>
            <a:off x="801116" y="2491181"/>
            <a:ext cx="7541767" cy="6350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808736" y="3614013"/>
            <a:ext cx="7526527" cy="11239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Garamond"/>
                <a:cs typeface="Garamond"/>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6857997"/>
          </a:xfrm>
          <a:prstGeom prst="rect">
            <a:avLst/>
          </a:prstGeom>
        </p:spPr>
      </p:pic>
      <p:sp>
        <p:nvSpPr>
          <p:cNvPr id="2" name="Holder 2"/>
          <p:cNvSpPr>
            <a:spLocks noGrp="1"/>
          </p:cNvSpPr>
          <p:nvPr>
            <p:ph type="title"/>
          </p:nvPr>
        </p:nvSpPr>
        <p:spPr/>
        <p:txBody>
          <a:bodyPr lIns="0" tIns="0" rIns="0" bIns="0"/>
          <a:lstStyle>
            <a:lvl1pPr>
              <a:defRPr sz="40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6857997"/>
          </a:xfrm>
          <a:prstGeom prst="rect">
            <a:avLst/>
          </a:prstGeom>
        </p:spPr>
      </p:pic>
      <p:sp>
        <p:nvSpPr>
          <p:cNvPr id="17" name="bg object 17"/>
          <p:cNvSpPr/>
          <p:nvPr/>
        </p:nvSpPr>
        <p:spPr>
          <a:xfrm>
            <a:off x="761" y="3429761"/>
            <a:ext cx="2362200" cy="0"/>
          </a:xfrm>
          <a:custGeom>
            <a:avLst/>
            <a:gdLst/>
            <a:ahLst/>
            <a:cxnLst/>
            <a:rect l="l" t="t" r="r" b="b"/>
            <a:pathLst>
              <a:path w="2362200">
                <a:moveTo>
                  <a:pt x="0" y="0"/>
                </a:moveTo>
                <a:lnTo>
                  <a:pt x="2362200" y="0"/>
                </a:lnTo>
              </a:path>
            </a:pathLst>
          </a:custGeom>
          <a:ln w="28956">
            <a:solidFill>
              <a:srgbClr val="E26C17"/>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6857997"/>
          </a:xfrm>
          <a:prstGeom prst="rect">
            <a:avLst/>
          </a:prstGeom>
        </p:spPr>
      </p:pic>
      <p:sp>
        <p:nvSpPr>
          <p:cNvPr id="18" name="bg object 18"/>
          <p:cNvSpPr/>
          <p:nvPr/>
        </p:nvSpPr>
        <p:spPr>
          <a:xfrm>
            <a:off x="761" y="1396746"/>
            <a:ext cx="2362200" cy="0"/>
          </a:xfrm>
          <a:custGeom>
            <a:avLst/>
            <a:gdLst/>
            <a:ahLst/>
            <a:cxnLst/>
            <a:rect l="l" t="t" r="r" b="b"/>
            <a:pathLst>
              <a:path w="2362200">
                <a:moveTo>
                  <a:pt x="0" y="0"/>
                </a:moveTo>
                <a:lnTo>
                  <a:pt x="2362200" y="0"/>
                </a:lnTo>
              </a:path>
            </a:pathLst>
          </a:custGeom>
          <a:ln w="28956">
            <a:solidFill>
              <a:srgbClr val="E26C17"/>
            </a:solidFill>
          </a:ln>
        </p:spPr>
        <p:txBody>
          <a:bodyPr wrap="square" lIns="0" tIns="0" rIns="0" bIns="0" rtlCol="0"/>
          <a:lstStyle/>
          <a:p>
            <a:endParaRPr/>
          </a:p>
        </p:txBody>
      </p:sp>
      <p:sp>
        <p:nvSpPr>
          <p:cNvPr id="2" name="Holder 2"/>
          <p:cNvSpPr>
            <a:spLocks noGrp="1"/>
          </p:cNvSpPr>
          <p:nvPr>
            <p:ph type="title"/>
          </p:nvPr>
        </p:nvSpPr>
        <p:spPr>
          <a:xfrm>
            <a:off x="763930" y="1189177"/>
            <a:ext cx="7616139" cy="1244600"/>
          </a:xfrm>
          <a:prstGeom prst="rect">
            <a:avLst/>
          </a:prstGeom>
        </p:spPr>
        <p:txBody>
          <a:bodyPr wrap="square" lIns="0" tIns="0" rIns="0" bIns="0">
            <a:spAutoFit/>
          </a:bodyPr>
          <a:lstStyle>
            <a:lvl1pPr>
              <a:defRPr sz="4000" b="1" i="0">
                <a:solidFill>
                  <a:schemeClr val="bg1"/>
                </a:solidFill>
                <a:latin typeface="Calibri"/>
                <a:cs typeface="Calibri"/>
              </a:defRPr>
            </a:lvl1pPr>
          </a:lstStyle>
          <a:p>
            <a:endParaRPr/>
          </a:p>
        </p:txBody>
      </p:sp>
      <p:sp>
        <p:nvSpPr>
          <p:cNvPr id="3" name="Holder 3"/>
          <p:cNvSpPr>
            <a:spLocks noGrp="1"/>
          </p:cNvSpPr>
          <p:nvPr>
            <p:ph type="body" idx="1"/>
          </p:nvPr>
        </p:nvSpPr>
        <p:spPr>
          <a:xfrm>
            <a:off x="351154" y="1526189"/>
            <a:ext cx="8441690" cy="4552950"/>
          </a:xfrm>
          <a:prstGeom prst="rect">
            <a:avLst/>
          </a:prstGeom>
        </p:spPr>
        <p:txBody>
          <a:bodyPr wrap="square" lIns="0" tIns="0" rIns="0" bIns="0">
            <a:spAutoFit/>
          </a:bodyPr>
          <a:lstStyle>
            <a:lvl1pPr>
              <a:defRPr sz="1800" b="0" i="0">
                <a:solidFill>
                  <a:schemeClr val="tx1"/>
                </a:solidFill>
                <a:latin typeface="Garamond"/>
                <a:cs typeface="Garamond"/>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3/27/2024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highcounty.org/Departments/Community-Economic-Development/Grant-Program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ehighcounty.org/Departments/Community-Economic-Development/CDBG-Grant-Application" TargetMode="External"/><Relationship Id="rId2" Type="http://schemas.openxmlformats.org/officeDocument/2006/relationships/hyperlink" Target="https://www.lehighcounty.org/Portals/0/PDF/econDev/Lehigh%20County%202019-2023%20Goals%20%20Strategies%20(2).pdf?ver=2019-03-15-130020-50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highcounty.org/Portals/0/PDF/econDev/Lehigh%20County%202019-2023%20Goals%20%20Strategies%20(2).pdf?ver=2019-03-15-130020-50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highcounty.org/Portals/0/PDF/econDev/Lehigh%20County%202019-2023%20Goals%20%20Strategies%20(2).pdf?ver=2019-03-15-130020-50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ortal.hud.gov/hudportal/documents/huddoc?id=DOC_17104.pdf" TargetMode="External"/><Relationship Id="rId2" Type="http://schemas.openxmlformats.org/officeDocument/2006/relationships/hyperlink" Target="https://www.hudexchange.info/resources/documents/CDBG_Guide_National_Objectives_Eligible_Activities.pdf" TargetMode="External"/><Relationship Id="rId1" Type="http://schemas.openxmlformats.org/officeDocument/2006/relationships/slideLayout" Target="../slideLayouts/slideLayout2.xml"/><Relationship Id="rId4" Type="http://schemas.openxmlformats.org/officeDocument/2006/relationships/hyperlink" Target="https://portal.hud.gov/hudportal/documents/huddoc?id=DOC_17086.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www.huduser.org/portal/datasets/il.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hud.maps.arcgis.com/home/item.html?id=ffd0597e8af24f88b501b7e7f326bedd" TargetMode="External"/><Relationship Id="rId2" Type="http://schemas.openxmlformats.org/officeDocument/2006/relationships/hyperlink" Target="https://www.lehighcounty.org/Departments/Community-Economic-Development/CDBG-Grant-Applica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file:///\\Fileserver.government.lehighcounty.local\lehigh%20county$\NEIGHBORHOOD\Economic%20and%20Community%20Development\FEDERAL%20CDBG\Policy%20and%20Plans\Section%203\Lehigh%20County%20Section%203%20Plan\LC%20Section%203%20Guide%20and%20Annual%20Action%20Plan%20-%202.2022.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hyperlink" Target="mailto:lauriemoyer@lehighcounty.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georgesamuelson@lehighcounty.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3999" cy="6857997"/>
          </a:xfrm>
          <a:prstGeom prst="rect">
            <a:avLst/>
          </a:prstGeom>
        </p:spPr>
      </p:pic>
      <p:sp>
        <p:nvSpPr>
          <p:cNvPr id="3" name="object 3"/>
          <p:cNvSpPr/>
          <p:nvPr/>
        </p:nvSpPr>
        <p:spPr>
          <a:xfrm>
            <a:off x="761" y="2896361"/>
            <a:ext cx="7239000" cy="0"/>
          </a:xfrm>
          <a:custGeom>
            <a:avLst/>
            <a:gdLst/>
            <a:ahLst/>
            <a:cxnLst/>
            <a:rect l="l" t="t" r="r" b="b"/>
            <a:pathLst>
              <a:path w="7239000">
                <a:moveTo>
                  <a:pt x="0" y="0"/>
                </a:moveTo>
                <a:lnTo>
                  <a:pt x="7239000" y="0"/>
                </a:lnTo>
              </a:path>
            </a:pathLst>
          </a:custGeom>
          <a:ln w="28956">
            <a:solidFill>
              <a:srgbClr val="E26C17"/>
            </a:solidFill>
          </a:ln>
        </p:spPr>
        <p:txBody>
          <a:bodyPr wrap="square" lIns="0" tIns="0" rIns="0" bIns="0" rtlCol="0"/>
          <a:lstStyle/>
          <a:p>
            <a:endParaRPr/>
          </a:p>
        </p:txBody>
      </p:sp>
      <p:sp>
        <p:nvSpPr>
          <p:cNvPr id="5" name="object 5"/>
          <p:cNvSpPr txBox="1">
            <a:spLocks noGrp="1"/>
          </p:cNvSpPr>
          <p:nvPr>
            <p:ph type="title"/>
          </p:nvPr>
        </p:nvSpPr>
        <p:spPr>
          <a:xfrm>
            <a:off x="763930" y="1317753"/>
            <a:ext cx="5466080" cy="1243289"/>
          </a:xfrm>
          <a:prstGeom prst="rect">
            <a:avLst/>
          </a:prstGeom>
        </p:spPr>
        <p:txBody>
          <a:bodyPr vert="horz" wrap="square" lIns="0" tIns="12065" rIns="0" bIns="0" rtlCol="0">
            <a:spAutoFit/>
          </a:bodyPr>
          <a:lstStyle/>
          <a:p>
            <a:pPr marL="12700">
              <a:lnSpc>
                <a:spcPct val="100000"/>
              </a:lnSpc>
              <a:spcBef>
                <a:spcPts val="95"/>
              </a:spcBef>
            </a:pPr>
            <a:r>
              <a:rPr lang="en-US" spc="-35" dirty="0"/>
              <a:t>PUBLIC HEARING 1 and</a:t>
            </a:r>
            <a:br>
              <a:rPr lang="en-US" spc="-35" dirty="0"/>
            </a:br>
            <a:r>
              <a:rPr spc="-35" dirty="0"/>
              <a:t>APPLICATION</a:t>
            </a:r>
            <a:r>
              <a:rPr spc="-75" dirty="0"/>
              <a:t> </a:t>
            </a:r>
            <a:r>
              <a:rPr spc="-15" dirty="0"/>
              <a:t>WORKSHOP</a:t>
            </a:r>
          </a:p>
        </p:txBody>
      </p:sp>
      <p:sp>
        <p:nvSpPr>
          <p:cNvPr id="6" name="object 6"/>
          <p:cNvSpPr txBox="1"/>
          <p:nvPr/>
        </p:nvSpPr>
        <p:spPr>
          <a:xfrm>
            <a:off x="763930" y="2912745"/>
            <a:ext cx="7770470" cy="2998257"/>
          </a:xfrm>
          <a:prstGeom prst="rect">
            <a:avLst/>
          </a:prstGeom>
        </p:spPr>
        <p:txBody>
          <a:bodyPr vert="horz" wrap="square" lIns="0" tIns="12700" rIns="0" bIns="0" rtlCol="0">
            <a:spAutoFit/>
          </a:bodyPr>
          <a:lstStyle/>
          <a:p>
            <a:pPr marL="12700" marR="3331210">
              <a:lnSpc>
                <a:spcPct val="120000"/>
              </a:lnSpc>
              <a:spcBef>
                <a:spcPts val="100"/>
              </a:spcBef>
            </a:pPr>
            <a:r>
              <a:rPr lang="en-US" sz="2400" spc="-5" dirty="0">
                <a:solidFill>
                  <a:srgbClr val="F0EFEF"/>
                </a:solidFill>
                <a:latin typeface="Calibri"/>
                <a:cs typeface="Calibri"/>
              </a:rPr>
              <a:t>March 2024</a:t>
            </a:r>
          </a:p>
          <a:p>
            <a:pPr marL="12700" marR="3331210">
              <a:lnSpc>
                <a:spcPct val="120000"/>
              </a:lnSpc>
              <a:spcBef>
                <a:spcPts val="100"/>
              </a:spcBef>
            </a:pPr>
            <a:endParaRPr lang="en-US" sz="2400" spc="-5" dirty="0">
              <a:solidFill>
                <a:srgbClr val="F0EFEF"/>
              </a:solidFill>
              <a:latin typeface="Calibri"/>
              <a:cs typeface="Calibri"/>
            </a:endParaRPr>
          </a:p>
          <a:p>
            <a:pPr marL="12700" marR="3331210">
              <a:lnSpc>
                <a:spcPct val="120000"/>
              </a:lnSpc>
              <a:spcBef>
                <a:spcPts val="100"/>
              </a:spcBef>
            </a:pPr>
            <a:r>
              <a:rPr lang="en-US" sz="2400" spc="-5" dirty="0">
                <a:solidFill>
                  <a:srgbClr val="F0EFEF"/>
                </a:solidFill>
                <a:latin typeface="Calibri"/>
                <a:cs typeface="Calibri"/>
              </a:rPr>
              <a:t>Lehigh County</a:t>
            </a:r>
          </a:p>
          <a:p>
            <a:pPr marL="12700" marR="3331210">
              <a:lnSpc>
                <a:spcPct val="120000"/>
              </a:lnSpc>
              <a:spcBef>
                <a:spcPts val="100"/>
              </a:spcBef>
            </a:pPr>
            <a:r>
              <a:rPr lang="en-US" sz="2400" spc="-5" dirty="0">
                <a:solidFill>
                  <a:srgbClr val="F0EFEF"/>
                </a:solidFill>
                <a:latin typeface="Calibri"/>
                <a:cs typeface="Calibri"/>
              </a:rPr>
              <a:t>Department of Community &amp; Economic Development</a:t>
            </a:r>
            <a:endParaRPr sz="2400" dirty="0">
              <a:latin typeface="Calibri"/>
              <a:cs typeface="Calibri"/>
            </a:endParaRPr>
          </a:p>
          <a:p>
            <a:pPr>
              <a:lnSpc>
                <a:spcPct val="100000"/>
              </a:lnSpc>
              <a:spcBef>
                <a:spcPts val="10"/>
              </a:spcBef>
            </a:pPr>
            <a:endParaRPr sz="2350" dirty="0">
              <a:latin typeface="Calibri"/>
              <a:cs typeface="Calibri"/>
            </a:endParaRPr>
          </a:p>
          <a:p>
            <a:pPr marL="12700">
              <a:lnSpc>
                <a:spcPct val="100000"/>
              </a:lnSpc>
              <a:spcBef>
                <a:spcPts val="5"/>
              </a:spcBef>
            </a:pPr>
            <a:r>
              <a:rPr lang="en-US" sz="2400" spc="-5" dirty="0">
                <a:solidFill>
                  <a:srgbClr val="F0EFEF"/>
                </a:solidFill>
                <a:latin typeface="Calibri"/>
                <a:cs typeface="Calibri"/>
              </a:rPr>
              <a:t>Frank Kane</a:t>
            </a:r>
            <a:r>
              <a:rPr sz="2400" spc="-10" dirty="0">
                <a:solidFill>
                  <a:srgbClr val="F0EFEF"/>
                </a:solidFill>
                <a:latin typeface="Calibri"/>
                <a:cs typeface="Calibri"/>
              </a:rPr>
              <a:t>,</a:t>
            </a:r>
            <a:r>
              <a:rPr sz="2400" spc="-20" dirty="0">
                <a:solidFill>
                  <a:srgbClr val="F0EFEF"/>
                </a:solidFill>
                <a:latin typeface="Calibri"/>
                <a:cs typeface="Calibri"/>
              </a:rPr>
              <a:t> </a:t>
            </a:r>
            <a:r>
              <a:rPr sz="2400" spc="-10" dirty="0">
                <a:solidFill>
                  <a:srgbClr val="F0EFEF"/>
                </a:solidFill>
                <a:latin typeface="Calibri"/>
                <a:cs typeface="Calibri"/>
              </a:rPr>
              <a:t>Director</a:t>
            </a:r>
            <a:endParaRPr sz="240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2896361"/>
            <a:ext cx="7239000" cy="0"/>
          </a:xfrm>
          <a:custGeom>
            <a:avLst/>
            <a:gdLst/>
            <a:ahLst/>
            <a:cxnLst/>
            <a:rect l="l" t="t" r="r" b="b"/>
            <a:pathLst>
              <a:path w="7239000">
                <a:moveTo>
                  <a:pt x="0" y="0"/>
                </a:moveTo>
                <a:lnTo>
                  <a:pt x="7239000" y="0"/>
                </a:lnTo>
              </a:path>
            </a:pathLst>
          </a:custGeom>
          <a:ln w="28956">
            <a:solidFill>
              <a:srgbClr val="E26C17"/>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065" rIns="0" bIns="0" rtlCol="0">
            <a:spAutoFit/>
          </a:bodyPr>
          <a:lstStyle/>
          <a:p>
            <a:pPr marL="12700" marR="5080">
              <a:lnSpc>
                <a:spcPct val="100000"/>
              </a:lnSpc>
              <a:spcBef>
                <a:spcPts val="95"/>
              </a:spcBef>
            </a:pPr>
            <a:r>
              <a:rPr spc="-35" dirty="0"/>
              <a:t>APPLICATION </a:t>
            </a:r>
            <a:r>
              <a:rPr spc="-5" dirty="0"/>
              <a:t>&amp; </a:t>
            </a:r>
            <a:r>
              <a:rPr spc="-80" dirty="0"/>
              <a:t>EVALUATION </a:t>
            </a:r>
            <a:r>
              <a:rPr spc="-890" dirty="0"/>
              <a:t> </a:t>
            </a:r>
            <a:r>
              <a:rPr spc="-20" dirty="0"/>
              <a:t>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547870"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Application</a:t>
            </a:r>
            <a:r>
              <a:rPr sz="4400" spc="-114" dirty="0">
                <a:solidFill>
                  <a:srgbClr val="174658"/>
                </a:solidFill>
              </a:rPr>
              <a:t> </a:t>
            </a:r>
            <a:r>
              <a:rPr sz="4400" spc="-10" dirty="0">
                <a:solidFill>
                  <a:srgbClr val="174658"/>
                </a:solidFill>
              </a:rPr>
              <a:t>Process</a:t>
            </a:r>
            <a:endParaRPr sz="4400"/>
          </a:p>
        </p:txBody>
      </p:sp>
      <p:sp>
        <p:nvSpPr>
          <p:cNvPr id="3" name="object 3"/>
          <p:cNvSpPr txBox="1"/>
          <p:nvPr/>
        </p:nvSpPr>
        <p:spPr>
          <a:xfrm>
            <a:off x="535940" y="1609471"/>
            <a:ext cx="7840980" cy="2623795"/>
          </a:xfrm>
          <a:prstGeom prst="rect">
            <a:avLst/>
          </a:prstGeom>
        </p:spPr>
        <p:txBody>
          <a:bodyPr vert="horz" wrap="square" lIns="0" tIns="12700" rIns="0" bIns="0" rtlCol="0">
            <a:spAutoFit/>
          </a:bodyPr>
          <a:lstStyle/>
          <a:p>
            <a:pPr marL="355600" marR="5080" indent="-342900" algn="just">
              <a:spcBef>
                <a:spcPts val="100"/>
              </a:spcBef>
              <a:buClr>
                <a:srgbClr val="2A5A6B"/>
              </a:buClr>
              <a:buFont typeface="Arial"/>
              <a:buChar char="•"/>
              <a:tabLst>
                <a:tab pos="355600" algn="l"/>
              </a:tabLst>
            </a:pPr>
            <a:r>
              <a:rPr lang="en-US" sz="2400" spc="-15" dirty="0">
                <a:uFill>
                  <a:solidFill>
                    <a:srgbClr val="E26E1E"/>
                  </a:solidFill>
                </a:uFill>
                <a:latin typeface="Garamond"/>
                <a:cs typeface="Garamond"/>
              </a:rPr>
              <a:t>Application forms for grants can be found at: </a:t>
            </a:r>
            <a:r>
              <a:rPr lang="en-US" sz="2400" spc="-15" dirty="0">
                <a:solidFill>
                  <a:schemeClr val="tx2">
                    <a:lumMod val="60000"/>
                    <a:lumOff val="40000"/>
                  </a:schemeClr>
                </a:solidFill>
                <a:uFill>
                  <a:solidFill>
                    <a:srgbClr val="E26E1E"/>
                  </a:solidFill>
                </a:uFill>
                <a:latin typeface="Garamond"/>
                <a:cs typeface="Garamond"/>
                <a:hlinkClick r:id="rId2"/>
              </a:rPr>
              <a:t>https://www.lehighcounty.org/Departments/Community-Economic-Development/Grant-Programs</a:t>
            </a:r>
            <a:endParaRPr lang="en-US" sz="2400" spc="-15" dirty="0">
              <a:solidFill>
                <a:schemeClr val="tx2">
                  <a:lumMod val="60000"/>
                  <a:lumOff val="40000"/>
                </a:schemeClr>
              </a:solidFill>
              <a:uFill>
                <a:solidFill>
                  <a:srgbClr val="E26E1E"/>
                </a:solidFill>
              </a:uFill>
              <a:latin typeface="Garamond"/>
              <a:cs typeface="Garamond"/>
            </a:endParaRPr>
          </a:p>
          <a:p>
            <a:pPr marL="12700" marR="5080" algn="just">
              <a:spcBef>
                <a:spcPts val="100"/>
              </a:spcBef>
              <a:buClr>
                <a:srgbClr val="2A5A6B"/>
              </a:buClr>
              <a:tabLst>
                <a:tab pos="355600" algn="l"/>
              </a:tabLst>
            </a:pPr>
            <a:endParaRPr lang="en-US" sz="2400" spc="-15" dirty="0">
              <a:solidFill>
                <a:schemeClr val="tx2">
                  <a:lumMod val="60000"/>
                  <a:lumOff val="40000"/>
                </a:schemeClr>
              </a:solidFill>
              <a:uFill>
                <a:solidFill>
                  <a:srgbClr val="E26E1E"/>
                </a:solidFill>
              </a:uFill>
              <a:latin typeface="Garamond"/>
              <a:cs typeface="Garamond"/>
            </a:endParaRPr>
          </a:p>
          <a:p>
            <a:pPr marL="355600" marR="5080" indent="-342900" algn="just">
              <a:lnSpc>
                <a:spcPct val="100000"/>
              </a:lnSpc>
              <a:spcBef>
                <a:spcPts val="100"/>
              </a:spcBef>
              <a:buClr>
                <a:srgbClr val="2A5A6B"/>
              </a:buClr>
              <a:buFont typeface="Arial"/>
              <a:buChar char="•"/>
              <a:tabLst>
                <a:tab pos="355600" algn="l"/>
              </a:tabLst>
            </a:pPr>
            <a:r>
              <a:rPr lang="en-US" sz="2400" spc="-5" dirty="0">
                <a:latin typeface="Garamond"/>
                <a:cs typeface="Garamond"/>
              </a:rPr>
              <a:t>Lehigh County </a:t>
            </a:r>
            <a:r>
              <a:rPr sz="2400" dirty="0">
                <a:latin typeface="Garamond"/>
                <a:cs typeface="Garamond"/>
              </a:rPr>
              <a:t>solicits</a:t>
            </a:r>
            <a:r>
              <a:rPr sz="2400" spc="90" dirty="0">
                <a:latin typeface="Garamond"/>
                <a:cs typeface="Garamond"/>
              </a:rPr>
              <a:t> </a:t>
            </a:r>
            <a:r>
              <a:rPr sz="2400" spc="-5" dirty="0">
                <a:latin typeface="Garamond"/>
                <a:cs typeface="Garamond"/>
              </a:rPr>
              <a:t>proposals</a:t>
            </a:r>
            <a:r>
              <a:rPr sz="2400" spc="90" dirty="0">
                <a:latin typeface="Garamond"/>
                <a:cs typeface="Garamond"/>
              </a:rPr>
              <a:t> </a:t>
            </a:r>
            <a:r>
              <a:rPr sz="2400" dirty="0">
                <a:latin typeface="Garamond"/>
                <a:cs typeface="Garamond"/>
              </a:rPr>
              <a:t>for</a:t>
            </a:r>
            <a:r>
              <a:rPr sz="2400" spc="95" dirty="0">
                <a:latin typeface="Garamond"/>
                <a:cs typeface="Garamond"/>
              </a:rPr>
              <a:t> </a:t>
            </a:r>
            <a:r>
              <a:rPr sz="2400" spc="-5" dirty="0">
                <a:latin typeface="Garamond"/>
                <a:cs typeface="Garamond"/>
              </a:rPr>
              <a:t>federally-funded</a:t>
            </a:r>
            <a:r>
              <a:rPr sz="2400" spc="75" dirty="0">
                <a:latin typeface="Garamond"/>
                <a:cs typeface="Garamond"/>
              </a:rPr>
              <a:t> </a:t>
            </a:r>
            <a:r>
              <a:rPr sz="2400" spc="-10" dirty="0">
                <a:latin typeface="Garamond"/>
                <a:cs typeface="Garamond"/>
              </a:rPr>
              <a:t>initiatives </a:t>
            </a:r>
            <a:r>
              <a:rPr sz="2400" spc="-590" dirty="0">
                <a:latin typeface="Garamond"/>
                <a:cs typeface="Garamond"/>
              </a:rPr>
              <a:t> </a:t>
            </a:r>
            <a:r>
              <a:rPr sz="2400" spc="-775" dirty="0">
                <a:latin typeface="Garamond"/>
                <a:cs typeface="Garamond"/>
              </a:rPr>
              <a:t>i</a:t>
            </a:r>
            <a:r>
              <a:rPr sz="2400" spc="-780" dirty="0">
                <a:latin typeface="Garamond"/>
                <a:cs typeface="Garamond"/>
              </a:rPr>
              <a:t>n</a:t>
            </a:r>
            <a:r>
              <a:rPr sz="2400" dirty="0">
                <a:latin typeface="Garamond"/>
                <a:cs typeface="Garamond"/>
              </a:rPr>
              <a:t> </a:t>
            </a:r>
            <a:r>
              <a:rPr lang="en-US" sz="2400" dirty="0">
                <a:latin typeface="Garamond"/>
                <a:cs typeface="Garamond"/>
              </a:rPr>
              <a:t> </a:t>
            </a:r>
            <a:r>
              <a:rPr sz="2400" spc="-5" dirty="0">
                <a:latin typeface="Garamond"/>
                <a:cs typeface="Garamond"/>
              </a:rPr>
              <a:t>accor</a:t>
            </a:r>
            <a:r>
              <a:rPr sz="2400" dirty="0">
                <a:latin typeface="Garamond"/>
                <a:cs typeface="Garamond"/>
              </a:rPr>
              <a:t>d</a:t>
            </a:r>
            <a:r>
              <a:rPr sz="2400" spc="-5" dirty="0">
                <a:latin typeface="Garamond"/>
                <a:cs typeface="Garamond"/>
              </a:rPr>
              <a:t>anc</a:t>
            </a:r>
            <a:r>
              <a:rPr sz="2400" dirty="0">
                <a:latin typeface="Garamond"/>
                <a:cs typeface="Garamond"/>
              </a:rPr>
              <a:t>e</a:t>
            </a:r>
            <a:r>
              <a:rPr sz="2400" spc="20" dirty="0">
                <a:latin typeface="Garamond"/>
                <a:cs typeface="Garamond"/>
              </a:rPr>
              <a:t> </a:t>
            </a:r>
            <a:r>
              <a:rPr sz="2400" dirty="0">
                <a:latin typeface="Garamond"/>
                <a:cs typeface="Garamond"/>
              </a:rPr>
              <a:t>with </a:t>
            </a:r>
            <a:r>
              <a:rPr sz="2400" spc="5" dirty="0">
                <a:latin typeface="Garamond"/>
                <a:cs typeface="Garamond"/>
              </a:rPr>
              <a:t>i</a:t>
            </a:r>
            <a:r>
              <a:rPr sz="2400" dirty="0">
                <a:latin typeface="Garamond"/>
                <a:cs typeface="Garamond"/>
              </a:rPr>
              <a:t>denti</a:t>
            </a:r>
            <a:r>
              <a:rPr sz="2400" spc="5" dirty="0">
                <a:latin typeface="Garamond"/>
                <a:cs typeface="Garamond"/>
              </a:rPr>
              <a:t>f</a:t>
            </a:r>
            <a:r>
              <a:rPr sz="2400" dirty="0">
                <a:latin typeface="Garamond"/>
                <a:cs typeface="Garamond"/>
              </a:rPr>
              <a:t>ied </a:t>
            </a:r>
            <a:r>
              <a:rPr sz="2400" spc="-5" dirty="0">
                <a:latin typeface="Garamond"/>
                <a:cs typeface="Garamond"/>
              </a:rPr>
              <a:t>p</a:t>
            </a:r>
            <a:r>
              <a:rPr sz="2400" spc="5" dirty="0">
                <a:latin typeface="Garamond"/>
                <a:cs typeface="Garamond"/>
              </a:rPr>
              <a:t>r</a:t>
            </a:r>
            <a:r>
              <a:rPr sz="2400" dirty="0">
                <a:latin typeface="Garamond"/>
                <a:cs typeface="Garamond"/>
              </a:rPr>
              <a:t>io</a:t>
            </a:r>
            <a:r>
              <a:rPr sz="2400" spc="-5" dirty="0">
                <a:latin typeface="Garamond"/>
                <a:cs typeface="Garamond"/>
              </a:rPr>
              <a:t>r</a:t>
            </a:r>
            <a:r>
              <a:rPr sz="2400" spc="5" dirty="0">
                <a:latin typeface="Garamond"/>
                <a:cs typeface="Garamond"/>
              </a:rPr>
              <a:t>i</a:t>
            </a:r>
            <a:r>
              <a:rPr sz="2400" dirty="0">
                <a:latin typeface="Garamond"/>
                <a:cs typeface="Garamond"/>
              </a:rPr>
              <a:t>ties &amp;</a:t>
            </a:r>
            <a:r>
              <a:rPr sz="2400" spc="5" dirty="0">
                <a:latin typeface="Garamond"/>
                <a:cs typeface="Garamond"/>
              </a:rPr>
              <a:t> </a:t>
            </a:r>
            <a:r>
              <a:rPr sz="2400" spc="-5" dirty="0">
                <a:latin typeface="Garamond"/>
                <a:cs typeface="Garamond"/>
              </a:rPr>
              <a:t>need</a:t>
            </a:r>
            <a:r>
              <a:rPr sz="2400" spc="-95" dirty="0">
                <a:latin typeface="Garamond"/>
                <a:cs typeface="Garamond"/>
              </a:rPr>
              <a:t>s</a:t>
            </a:r>
            <a:r>
              <a:rPr lang="en-US" sz="2400" spc="-95" dirty="0">
                <a:latin typeface="Garamond"/>
                <a:cs typeface="Garamond"/>
              </a:rPr>
              <a:t>, and are awarded on a competitive basis.</a:t>
            </a:r>
            <a:endParaRPr sz="2400" dirty="0">
              <a:latin typeface="Garamond"/>
              <a:cs typeface="Garamon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8928" y="458469"/>
            <a:ext cx="6557671" cy="627736"/>
          </a:xfrm>
          <a:prstGeom prst="rect">
            <a:avLst/>
          </a:prstGeom>
        </p:spPr>
        <p:txBody>
          <a:bodyPr vert="horz" wrap="square" lIns="0" tIns="12065" rIns="0" bIns="0" rtlCol="0">
            <a:spAutoFit/>
          </a:bodyPr>
          <a:lstStyle/>
          <a:p>
            <a:pPr marL="12700">
              <a:lnSpc>
                <a:spcPct val="100000"/>
              </a:lnSpc>
              <a:spcBef>
                <a:spcPts val="95"/>
              </a:spcBef>
            </a:pPr>
            <a:r>
              <a:rPr lang="en-US" spc="-10" dirty="0">
                <a:solidFill>
                  <a:srgbClr val="174658"/>
                </a:solidFill>
              </a:rPr>
              <a:t>Consolidated Plan Goals</a:t>
            </a:r>
            <a:endParaRPr spc="-10" dirty="0">
              <a:solidFill>
                <a:srgbClr val="174658"/>
              </a:solidFill>
            </a:endParaRPr>
          </a:p>
        </p:txBody>
      </p:sp>
      <p:sp>
        <p:nvSpPr>
          <p:cNvPr id="3" name="object 3"/>
          <p:cNvSpPr txBox="1"/>
          <p:nvPr/>
        </p:nvSpPr>
        <p:spPr>
          <a:xfrm>
            <a:off x="381000" y="1447800"/>
            <a:ext cx="7782559" cy="5598969"/>
          </a:xfrm>
          <a:prstGeom prst="rect">
            <a:avLst/>
          </a:prstGeom>
        </p:spPr>
        <p:txBody>
          <a:bodyPr vert="horz" wrap="square" lIns="0" tIns="86360" rIns="0" bIns="0" rtlCol="0">
            <a:spAutoFit/>
          </a:bodyPr>
          <a:lstStyle/>
          <a:p>
            <a:pPr marL="355600" indent="-342900">
              <a:spcBef>
                <a:spcPts val="680"/>
              </a:spcBef>
              <a:buClr>
                <a:srgbClr val="2A5A6B"/>
              </a:buClr>
              <a:buFont typeface="Arial"/>
              <a:buChar char="•"/>
              <a:tabLst>
                <a:tab pos="354965" algn="l"/>
                <a:tab pos="355600" algn="l"/>
              </a:tabLst>
            </a:pPr>
            <a:r>
              <a:rPr lang="en-US" sz="2200" b="1" dirty="0">
                <a:latin typeface="Garamond" panose="02020404030301010803" pitchFamily="18" charset="0"/>
              </a:rPr>
              <a:t>Projects must fit into a goal and a strategy</a:t>
            </a:r>
            <a:endParaRPr lang="en-US" sz="2200" b="1" i="0" u="sng" dirty="0">
              <a:solidFill>
                <a:srgbClr val="0000FF"/>
              </a:solidFill>
              <a:effectLst/>
              <a:latin typeface="Arial" panose="020B0604020202020204" pitchFamily="34" charset="0"/>
              <a:hlinkClick r:id="rId2">
                <a:extLst>
                  <a:ext uri="{A12FA001-AC4F-418D-AE19-62706E023703}">
                    <ahyp:hlinkClr xmlns:ahyp="http://schemas.microsoft.com/office/drawing/2018/hyperlinkcolor" val="tx"/>
                  </a:ext>
                </a:extLst>
              </a:hlinkClick>
            </a:endParaRPr>
          </a:p>
          <a:p>
            <a:pPr marL="812800" lvl="1" indent="-342900">
              <a:spcBef>
                <a:spcPts val="680"/>
              </a:spcBef>
              <a:buClr>
                <a:srgbClr val="2A5A6B"/>
              </a:buClr>
              <a:buFont typeface="Arial"/>
              <a:buChar char="•"/>
              <a:tabLst>
                <a:tab pos="354965" algn="l"/>
                <a:tab pos="355600" algn="l"/>
              </a:tabLst>
            </a:pPr>
            <a:r>
              <a:rPr lang="en-US" sz="2200" i="0" dirty="0">
                <a:solidFill>
                  <a:srgbClr val="0000FF"/>
                </a:solidFill>
                <a:effectLst/>
                <a:latin typeface="Garamond" panose="02020404030301010803" pitchFamily="18" charset="0"/>
                <a:hlinkClick r:id="rId3"/>
              </a:rPr>
              <a:t>https://www.lehighcounty.org/Departments/Community-Economic-Development/CDBG-Grant-Application</a:t>
            </a:r>
            <a:endParaRPr lang="en-US" sz="2200" i="0" dirty="0">
              <a:solidFill>
                <a:srgbClr val="0000FF"/>
              </a:solidFill>
              <a:effectLst/>
              <a:latin typeface="Garamond" panose="02020404030301010803" pitchFamily="18" charset="0"/>
            </a:endParaRPr>
          </a:p>
          <a:p>
            <a:pPr marL="812800" lvl="1" indent="-342900">
              <a:spcBef>
                <a:spcPts val="680"/>
              </a:spcBef>
              <a:buClr>
                <a:srgbClr val="2A5A6B"/>
              </a:buClr>
              <a:buFont typeface="Arial"/>
              <a:buChar char="•"/>
              <a:tabLst>
                <a:tab pos="354965" algn="l"/>
                <a:tab pos="355600" algn="l"/>
              </a:tabLst>
            </a:pPr>
            <a:r>
              <a:rPr lang="en-US" sz="2200" dirty="0">
                <a:latin typeface="Garamond" panose="02020404030301010803" pitchFamily="18" charset="0"/>
              </a:rPr>
              <a:t>Find the list on the left of the page</a:t>
            </a:r>
          </a:p>
          <a:p>
            <a:pPr marL="1727200" lvl="3" indent="-342900">
              <a:spcBef>
                <a:spcPts val="680"/>
              </a:spcBef>
              <a:buClr>
                <a:srgbClr val="2A5A6B"/>
              </a:buClr>
              <a:buFont typeface="Arial" panose="020B0604020202020204" pitchFamily="34" charset="0"/>
              <a:buChar char="•"/>
              <a:tabLst>
                <a:tab pos="354965" algn="l"/>
                <a:tab pos="355600" algn="l"/>
              </a:tabLst>
            </a:pPr>
            <a:r>
              <a:rPr lang="en-US" sz="2200" dirty="0">
                <a:latin typeface="Garamond" panose="02020404030301010803" pitchFamily="18" charset="0"/>
              </a:rPr>
              <a:t>“FY 2019-2024 Consolidated Plan Goals”</a:t>
            </a:r>
          </a:p>
          <a:p>
            <a:pPr marL="1270000" lvl="2" indent="-342900">
              <a:spcBef>
                <a:spcPts val="680"/>
              </a:spcBef>
              <a:buClr>
                <a:srgbClr val="2A5A6B"/>
              </a:buClr>
              <a:buFont typeface="Arial"/>
              <a:buChar char="•"/>
              <a:tabLst>
                <a:tab pos="354965" algn="l"/>
                <a:tab pos="355600" algn="l"/>
              </a:tabLst>
            </a:pPr>
            <a:r>
              <a:rPr lang="en-US" sz="2200" dirty="0">
                <a:latin typeface="Garamond" panose="02020404030301010803" pitchFamily="18" charset="0"/>
                <a:cs typeface="Garamond"/>
              </a:rPr>
              <a:t>CDBG Goals</a:t>
            </a:r>
          </a:p>
          <a:p>
            <a:pPr marL="1727200" lvl="3" indent="-342900">
              <a:spcBef>
                <a:spcPts val="680"/>
              </a:spcBef>
              <a:buClr>
                <a:srgbClr val="2A5A6B"/>
              </a:buClr>
              <a:buFont typeface="Arial"/>
              <a:buChar char="•"/>
              <a:tabLst>
                <a:tab pos="354965" algn="l"/>
                <a:tab pos="355600" algn="l"/>
              </a:tabLst>
            </a:pPr>
            <a:r>
              <a:rPr lang="en-US" sz="1400" dirty="0">
                <a:latin typeface="Garamond" panose="02020404030301010803" pitchFamily="18" charset="0"/>
                <a:cs typeface="Garamond"/>
              </a:rPr>
              <a:t>Housing – improve, preserve, and expand affordable housing supply (7 strategies)</a:t>
            </a:r>
          </a:p>
          <a:p>
            <a:pPr marL="1727200" lvl="3" indent="-342900">
              <a:spcBef>
                <a:spcPts val="680"/>
              </a:spcBef>
              <a:buClr>
                <a:srgbClr val="2A5A6B"/>
              </a:buClr>
              <a:buFont typeface="Arial"/>
              <a:buChar char="•"/>
              <a:tabLst>
                <a:tab pos="354965" algn="l"/>
                <a:tab pos="355600" algn="l"/>
              </a:tabLst>
            </a:pPr>
            <a:r>
              <a:rPr lang="en-US" sz="1400" dirty="0">
                <a:latin typeface="Garamond" panose="02020404030301010803" pitchFamily="18" charset="0"/>
                <a:cs typeface="Garamond"/>
              </a:rPr>
              <a:t>Homeless – improve living conditions and services for the homeless (3 strategies)</a:t>
            </a:r>
          </a:p>
          <a:p>
            <a:pPr marL="1727200" lvl="3" indent="-342900">
              <a:spcBef>
                <a:spcPts val="680"/>
              </a:spcBef>
              <a:buClr>
                <a:srgbClr val="2A5A6B"/>
              </a:buClr>
              <a:buFont typeface="Arial"/>
              <a:buChar char="•"/>
              <a:tabLst>
                <a:tab pos="354965" algn="l"/>
                <a:tab pos="355600" algn="l"/>
              </a:tabLst>
            </a:pPr>
            <a:r>
              <a:rPr lang="en-US" sz="1400" dirty="0">
                <a:latin typeface="Garamond" panose="02020404030301010803" pitchFamily="18" charset="0"/>
                <a:cs typeface="Garamond"/>
              </a:rPr>
              <a:t>Other Special Needs – improve, preserve, and expand facilities for persons with special needs and the disabled (3 strategies)</a:t>
            </a:r>
          </a:p>
          <a:p>
            <a:pPr marL="1727200" lvl="3" indent="-342900">
              <a:spcBef>
                <a:spcPts val="680"/>
              </a:spcBef>
              <a:buClr>
                <a:srgbClr val="2A5A6B"/>
              </a:buClr>
              <a:buFont typeface="Arial"/>
              <a:buChar char="•"/>
              <a:tabLst>
                <a:tab pos="354965" algn="l"/>
                <a:tab pos="355600" algn="l"/>
              </a:tabLst>
            </a:pPr>
            <a:r>
              <a:rPr lang="en-US" sz="1400" dirty="0">
                <a:latin typeface="Garamond" panose="02020404030301010803" pitchFamily="18" charset="0"/>
                <a:cs typeface="Garamond"/>
              </a:rPr>
              <a:t>Community Development – improve, preserve, and create new public and community facilities, infrastructure, and public services (7 strategies)</a:t>
            </a:r>
          </a:p>
          <a:p>
            <a:pPr marL="1727200" lvl="3" indent="-342900">
              <a:spcBef>
                <a:spcPts val="680"/>
              </a:spcBef>
              <a:buClr>
                <a:srgbClr val="2A5A6B"/>
              </a:buClr>
              <a:buFont typeface="Arial"/>
              <a:buChar char="•"/>
              <a:tabLst>
                <a:tab pos="354965" algn="l"/>
                <a:tab pos="355600" algn="l"/>
              </a:tabLst>
            </a:pPr>
            <a:r>
              <a:rPr lang="en-US" sz="1400" dirty="0">
                <a:latin typeface="Garamond" panose="02020404030301010803" pitchFamily="18" charset="0"/>
                <a:cs typeface="Garamond"/>
              </a:rPr>
              <a:t>Economic Development – increase and promote job creation, job retention, self-sufficiency, education, job training, technical assistance and economic empowerment of LMI residents (4 strategies)</a:t>
            </a:r>
          </a:p>
          <a:p>
            <a:pPr marL="1727200" lvl="3" indent="-342900">
              <a:spcBef>
                <a:spcPts val="680"/>
              </a:spcBef>
              <a:buClr>
                <a:srgbClr val="2A5A6B"/>
              </a:buClr>
              <a:buFont typeface="Arial"/>
              <a:buChar char="•"/>
              <a:tabLst>
                <a:tab pos="354965" algn="l"/>
                <a:tab pos="355600" algn="l"/>
              </a:tabLst>
            </a:pPr>
            <a:r>
              <a:rPr lang="en-US" sz="1400" dirty="0">
                <a:latin typeface="Garamond" panose="02020404030301010803" pitchFamily="18" charset="0"/>
                <a:cs typeface="Garamond"/>
              </a:rPr>
              <a:t>Administration and Planning (2 strategies)</a:t>
            </a:r>
            <a:endParaRPr lang="en-US" sz="2200" dirty="0">
              <a:latin typeface="Garamond" panose="02020404030301010803" pitchFamily="18" charset="0"/>
              <a:cs typeface="Garamond"/>
            </a:endParaRPr>
          </a:p>
          <a:p>
            <a:pPr marL="812800" lvl="1" indent="-342900">
              <a:spcBef>
                <a:spcPts val="680"/>
              </a:spcBef>
              <a:buClr>
                <a:srgbClr val="2A5A6B"/>
              </a:buClr>
              <a:buFont typeface="Arial"/>
              <a:buChar char="•"/>
              <a:tabLst>
                <a:tab pos="354965" algn="l"/>
                <a:tab pos="355600" algn="l"/>
              </a:tabLst>
            </a:pPr>
            <a:endParaRPr sz="2200" dirty="0">
              <a:latin typeface="Garamond" panose="02020404030301010803" pitchFamily="18" charset="0"/>
              <a:cs typeface="Garamon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8928" y="458469"/>
            <a:ext cx="6557671" cy="627736"/>
          </a:xfrm>
          <a:prstGeom prst="rect">
            <a:avLst/>
          </a:prstGeom>
        </p:spPr>
        <p:txBody>
          <a:bodyPr vert="horz" wrap="square" lIns="0" tIns="12065" rIns="0" bIns="0" rtlCol="0">
            <a:spAutoFit/>
          </a:bodyPr>
          <a:lstStyle/>
          <a:p>
            <a:pPr marL="12700">
              <a:lnSpc>
                <a:spcPct val="100000"/>
              </a:lnSpc>
              <a:spcBef>
                <a:spcPts val="95"/>
              </a:spcBef>
            </a:pPr>
            <a:r>
              <a:rPr lang="en-US" spc="-10" dirty="0">
                <a:solidFill>
                  <a:srgbClr val="174658"/>
                </a:solidFill>
              </a:rPr>
              <a:t>Consolidated Plan Goals</a:t>
            </a:r>
            <a:endParaRPr spc="-10" dirty="0">
              <a:solidFill>
                <a:srgbClr val="174658"/>
              </a:solidFill>
            </a:endParaRPr>
          </a:p>
        </p:txBody>
      </p:sp>
      <p:sp>
        <p:nvSpPr>
          <p:cNvPr id="3" name="object 3"/>
          <p:cNvSpPr txBox="1"/>
          <p:nvPr/>
        </p:nvSpPr>
        <p:spPr>
          <a:xfrm>
            <a:off x="333349" y="1093469"/>
            <a:ext cx="7782559" cy="4834657"/>
          </a:xfrm>
          <a:prstGeom prst="rect">
            <a:avLst/>
          </a:prstGeom>
        </p:spPr>
        <p:txBody>
          <a:bodyPr vert="horz" wrap="square" lIns="0" tIns="86360" rIns="0" bIns="0" rtlCol="0">
            <a:spAutoFit/>
          </a:bodyPr>
          <a:lstStyle/>
          <a:p>
            <a:pPr marL="355600" indent="-342900">
              <a:lnSpc>
                <a:spcPct val="100000"/>
              </a:lnSpc>
              <a:spcBef>
                <a:spcPts val="680"/>
              </a:spcBef>
              <a:buClr>
                <a:srgbClr val="2A5A6B"/>
              </a:buClr>
              <a:buFont typeface="Arial"/>
              <a:buChar char="•"/>
              <a:tabLst>
                <a:tab pos="354965" algn="l"/>
                <a:tab pos="355600" algn="l"/>
              </a:tabLst>
            </a:pPr>
            <a:endParaRPr lang="en-US" sz="1800" b="1" i="0" u="sng" dirty="0">
              <a:solidFill>
                <a:srgbClr val="0000FF"/>
              </a:solidFill>
              <a:effectLst/>
              <a:latin typeface="Arial" panose="020B0604020202020204" pitchFamily="34" charset="0"/>
              <a:hlinkClick r:id="rId2">
                <a:extLst>
                  <a:ext uri="{A12FA001-AC4F-418D-AE19-62706E023703}">
                    <ahyp:hlinkClr xmlns:ahyp="http://schemas.microsoft.com/office/drawing/2018/hyperlinkcolor" val="tx"/>
                  </a:ext>
                </a:extLst>
              </a:hlinkClick>
            </a:endParaRPr>
          </a:p>
          <a:p>
            <a:pPr marL="355600" indent="-342900">
              <a:lnSpc>
                <a:spcPct val="100000"/>
              </a:lnSpc>
              <a:spcBef>
                <a:spcPts val="680"/>
              </a:spcBef>
              <a:buClr>
                <a:srgbClr val="2A5A6B"/>
              </a:buClr>
              <a:buFont typeface="Arial"/>
              <a:buChar char="•"/>
              <a:tabLst>
                <a:tab pos="354965" algn="l"/>
                <a:tab pos="355600" algn="l"/>
              </a:tabLst>
            </a:pPr>
            <a:r>
              <a:rPr lang="en-US" sz="2200" b="1" i="0" dirty="0">
                <a:effectLst/>
                <a:latin typeface="Garamond" panose="02020404030301010803" pitchFamily="18" charset="0"/>
              </a:rPr>
              <a:t>HOME – 1 Goal</a:t>
            </a:r>
          </a:p>
          <a:p>
            <a:pPr marL="1270000" lvl="2" indent="-342900">
              <a:spcBef>
                <a:spcPts val="680"/>
              </a:spcBef>
              <a:buClr>
                <a:srgbClr val="2A5A6B"/>
              </a:buClr>
              <a:buFont typeface="Arial"/>
              <a:buChar char="•"/>
              <a:tabLst>
                <a:tab pos="354965" algn="l"/>
                <a:tab pos="355600" algn="l"/>
              </a:tabLst>
            </a:pPr>
            <a:r>
              <a:rPr lang="en-US" sz="2400" dirty="0">
                <a:latin typeface="Garamond" panose="02020404030301010803" pitchFamily="18" charset="0"/>
                <a:cs typeface="Garamond"/>
              </a:rPr>
              <a:t>Housing – improve, preserve, and expand affordable housing supply (7 strategies)</a:t>
            </a:r>
          </a:p>
          <a:p>
            <a:pPr marL="1841500" lvl="3" indent="-457200">
              <a:spcBef>
                <a:spcPts val="680"/>
              </a:spcBef>
              <a:buClr>
                <a:srgbClr val="2A5A6B"/>
              </a:buClr>
              <a:buFont typeface="+mj-lt"/>
              <a:buAutoNum type="arabicParenR"/>
              <a:tabLst>
                <a:tab pos="354965" algn="l"/>
                <a:tab pos="355600" algn="l"/>
              </a:tabLst>
            </a:pPr>
            <a:r>
              <a:rPr lang="en-US" sz="2400" dirty="0">
                <a:latin typeface="Garamond" panose="02020404030301010803" pitchFamily="18" charset="0"/>
                <a:cs typeface="Garamond"/>
              </a:rPr>
              <a:t>Home Ownership</a:t>
            </a:r>
          </a:p>
          <a:p>
            <a:pPr marL="1841500" lvl="3" indent="-457200">
              <a:spcBef>
                <a:spcPts val="680"/>
              </a:spcBef>
              <a:buClr>
                <a:srgbClr val="2A5A6B"/>
              </a:buClr>
              <a:buFont typeface="+mj-lt"/>
              <a:buAutoNum type="arabicParenR"/>
              <a:tabLst>
                <a:tab pos="354965" algn="l"/>
                <a:tab pos="355600" algn="l"/>
              </a:tabLst>
            </a:pPr>
            <a:r>
              <a:rPr lang="en-US" sz="2400" dirty="0">
                <a:latin typeface="Garamond" panose="02020404030301010803" pitchFamily="18" charset="0"/>
                <a:cs typeface="Garamond"/>
              </a:rPr>
              <a:t>Mixed Income Housing</a:t>
            </a:r>
          </a:p>
          <a:p>
            <a:pPr marL="1841500" lvl="3" indent="-457200">
              <a:spcBef>
                <a:spcPts val="680"/>
              </a:spcBef>
              <a:buClr>
                <a:srgbClr val="2A5A6B"/>
              </a:buClr>
              <a:buFont typeface="+mj-lt"/>
              <a:buAutoNum type="arabicParenR"/>
              <a:tabLst>
                <a:tab pos="354965" algn="l"/>
                <a:tab pos="355600" algn="l"/>
              </a:tabLst>
            </a:pPr>
            <a:r>
              <a:rPr lang="en-US" sz="2400" dirty="0">
                <a:latin typeface="Garamond" panose="02020404030301010803" pitchFamily="18" charset="0"/>
                <a:cs typeface="Garamond"/>
              </a:rPr>
              <a:t>Housing Rehabilitation</a:t>
            </a:r>
          </a:p>
          <a:p>
            <a:pPr marL="1841500" lvl="3" indent="-457200">
              <a:spcBef>
                <a:spcPts val="680"/>
              </a:spcBef>
              <a:buClr>
                <a:srgbClr val="2A5A6B"/>
              </a:buClr>
              <a:buFont typeface="+mj-lt"/>
              <a:buAutoNum type="arabicParenR"/>
              <a:tabLst>
                <a:tab pos="354965" algn="l"/>
                <a:tab pos="355600" algn="l"/>
              </a:tabLst>
            </a:pPr>
            <a:r>
              <a:rPr lang="en-US" sz="2400" dirty="0">
                <a:latin typeface="Garamond" panose="02020404030301010803" pitchFamily="18" charset="0"/>
                <a:cs typeface="Garamond"/>
              </a:rPr>
              <a:t>Housing Construction</a:t>
            </a:r>
          </a:p>
          <a:p>
            <a:pPr marL="1841500" lvl="3" indent="-457200">
              <a:spcBef>
                <a:spcPts val="680"/>
              </a:spcBef>
              <a:buClr>
                <a:srgbClr val="2A5A6B"/>
              </a:buClr>
              <a:buFont typeface="+mj-lt"/>
              <a:buAutoNum type="arabicParenR"/>
              <a:tabLst>
                <a:tab pos="354965" algn="l"/>
                <a:tab pos="355600" algn="l"/>
              </a:tabLst>
            </a:pPr>
            <a:r>
              <a:rPr lang="en-US" sz="2400" dirty="0">
                <a:latin typeface="Garamond" panose="02020404030301010803" pitchFamily="18" charset="0"/>
                <a:cs typeface="Garamond"/>
              </a:rPr>
              <a:t>Revitalization</a:t>
            </a:r>
          </a:p>
          <a:p>
            <a:pPr marL="1841500" lvl="3" indent="-457200">
              <a:spcBef>
                <a:spcPts val="680"/>
              </a:spcBef>
              <a:buClr>
                <a:srgbClr val="2A5A6B"/>
              </a:buClr>
              <a:buFont typeface="+mj-lt"/>
              <a:buAutoNum type="arabicParenR"/>
              <a:tabLst>
                <a:tab pos="354965" algn="l"/>
                <a:tab pos="355600" algn="l"/>
              </a:tabLst>
            </a:pPr>
            <a:r>
              <a:rPr lang="en-US" sz="2400" dirty="0">
                <a:latin typeface="Garamond" panose="02020404030301010803" pitchFamily="18" charset="0"/>
                <a:cs typeface="Garamond"/>
              </a:rPr>
              <a:t>Fair Housing</a:t>
            </a:r>
          </a:p>
          <a:p>
            <a:pPr marL="1841500" lvl="3" indent="-457200">
              <a:spcBef>
                <a:spcPts val="680"/>
              </a:spcBef>
              <a:buClr>
                <a:srgbClr val="2A5A6B"/>
              </a:buClr>
              <a:buFont typeface="+mj-lt"/>
              <a:buAutoNum type="arabicParenR"/>
              <a:tabLst>
                <a:tab pos="354965" algn="l"/>
                <a:tab pos="355600" algn="l"/>
              </a:tabLst>
            </a:pPr>
            <a:r>
              <a:rPr lang="en-US" sz="2400" dirty="0">
                <a:latin typeface="Garamond" panose="02020404030301010803" pitchFamily="18" charset="0"/>
                <a:cs typeface="Garamond"/>
              </a:rPr>
              <a:t>Housing Support</a:t>
            </a:r>
          </a:p>
        </p:txBody>
      </p:sp>
    </p:spTree>
    <p:extLst>
      <p:ext uri="{BB962C8B-B14F-4D97-AF65-F5344CB8AC3E}">
        <p14:creationId xmlns:p14="http://schemas.microsoft.com/office/powerpoint/2010/main" val="2491549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8928" y="458469"/>
            <a:ext cx="6557671" cy="504625"/>
          </a:xfrm>
          <a:prstGeom prst="rect">
            <a:avLst/>
          </a:prstGeom>
        </p:spPr>
        <p:txBody>
          <a:bodyPr vert="horz" wrap="square" lIns="0" tIns="12065" rIns="0" bIns="0" rtlCol="0">
            <a:spAutoFit/>
          </a:bodyPr>
          <a:lstStyle/>
          <a:p>
            <a:pPr marL="12700">
              <a:lnSpc>
                <a:spcPct val="100000"/>
              </a:lnSpc>
              <a:spcBef>
                <a:spcPts val="95"/>
              </a:spcBef>
            </a:pPr>
            <a:r>
              <a:rPr lang="en-US" sz="3200" spc="-10" dirty="0">
                <a:solidFill>
                  <a:srgbClr val="174658"/>
                </a:solidFill>
              </a:rPr>
              <a:t>Scoring Criteria - CDBG Applications</a:t>
            </a:r>
            <a:endParaRPr sz="3200" spc="-10" dirty="0">
              <a:solidFill>
                <a:srgbClr val="174658"/>
              </a:solidFill>
            </a:endParaRPr>
          </a:p>
        </p:txBody>
      </p:sp>
      <p:sp>
        <p:nvSpPr>
          <p:cNvPr id="3" name="object 3"/>
          <p:cNvSpPr txBox="1"/>
          <p:nvPr/>
        </p:nvSpPr>
        <p:spPr>
          <a:xfrm>
            <a:off x="333349" y="1093469"/>
            <a:ext cx="7782559" cy="5532284"/>
          </a:xfrm>
          <a:prstGeom prst="rect">
            <a:avLst/>
          </a:prstGeom>
        </p:spPr>
        <p:txBody>
          <a:bodyPr vert="horz" wrap="square" lIns="0" tIns="86360" rIns="0" bIns="0" rtlCol="0">
            <a:spAutoFit/>
          </a:bodyPr>
          <a:lstStyle/>
          <a:p>
            <a:pPr marL="355600" indent="-342900">
              <a:lnSpc>
                <a:spcPct val="100000"/>
              </a:lnSpc>
              <a:spcBef>
                <a:spcPts val="680"/>
              </a:spcBef>
              <a:buClr>
                <a:srgbClr val="2A5A6B"/>
              </a:buClr>
              <a:buFont typeface="Arial"/>
              <a:buChar char="•"/>
              <a:tabLst>
                <a:tab pos="354965" algn="l"/>
                <a:tab pos="355600" algn="l"/>
              </a:tabLst>
            </a:pPr>
            <a:endParaRPr lang="en-US" sz="1800" b="1" i="0" u="sng" dirty="0">
              <a:solidFill>
                <a:srgbClr val="0000FF"/>
              </a:solidFill>
              <a:effectLst/>
              <a:latin typeface="Arial" panose="020B0604020202020204" pitchFamily="34" charset="0"/>
              <a:hlinkClick r:id="rId2">
                <a:extLst>
                  <a:ext uri="{A12FA001-AC4F-418D-AE19-62706E023703}">
                    <ahyp:hlinkClr xmlns:ahyp="http://schemas.microsoft.com/office/drawing/2018/hyperlinkcolor" val="tx"/>
                  </a:ext>
                </a:extLst>
              </a:hlinkClick>
            </a:endParaRPr>
          </a:p>
          <a:p>
            <a:pPr>
              <a:spcBef>
                <a:spcPts val="0"/>
              </a:spcBef>
              <a:spcAft>
                <a:spcPts val="0"/>
              </a:spcAft>
            </a:pPr>
            <a:r>
              <a:rPr lang="en-US" sz="2200" i="0" dirty="0">
                <a:solidFill>
                  <a:srgbClr val="0000FF"/>
                </a:solidFill>
                <a:effectLst/>
                <a:latin typeface="Garamond" panose="02020404030301010803" pitchFamily="18" charset="0"/>
              </a:rPr>
              <a:t>Construction Projects</a:t>
            </a:r>
            <a:endParaRPr lang="en-US" dirty="0">
              <a:effectLst/>
            </a:endParaRPr>
          </a:p>
          <a:p>
            <a:pPr marL="742950" marR="0" lvl="1" indent="-285750">
              <a:spcBef>
                <a:spcPts val="0"/>
              </a:spcBef>
              <a:spcAft>
                <a:spcPts val="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rPr>
              <a:t>Projects located in a low- to moderate-income (LMI) municipality will receive priority consideration for funding.  Municipalities designated as LMI are Catasauqua, Coplay, Hanover, Fountain Hill, Macungie, and Slatington.  </a:t>
            </a:r>
            <a:r>
              <a:rPr lang="en-US" sz="1200" dirty="0">
                <a:latin typeface="Times New Roman" panose="02020603050405020304" pitchFamily="18" charset="0"/>
                <a:ea typeface="Times New Roman" panose="02020603050405020304" pitchFamily="18" charset="0"/>
              </a:rPr>
              <a:t>The percent of LMI individuals living within the census block groups of these municipalities averages at least 38.29%.</a:t>
            </a:r>
          </a:p>
          <a:p>
            <a:pPr marL="1200150" lvl="2" indent="-28575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rPr>
              <a:t>Projects must meet one of Lehigh County’s Five-Year Consolidated Plan goals.</a:t>
            </a:r>
          </a:p>
          <a:p>
            <a:pPr marL="742950" marR="0" lvl="1" indent="-285750">
              <a:spcBef>
                <a:spcPts val="0"/>
              </a:spcBef>
              <a:spcAft>
                <a:spcPts val="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rPr>
              <a:t>Consideration will also be given to projects not located in an LMI community.  Such projects should meet the following criteria:</a:t>
            </a:r>
          </a:p>
          <a:p>
            <a:pPr marL="1143000" marR="0" lvl="2" indent="-228600">
              <a:spcBef>
                <a:spcPts val="0"/>
              </a:spcBef>
              <a:spcAft>
                <a:spcPts val="0"/>
              </a:spcAft>
              <a:buFont typeface="Wingdings" panose="05000000000000000000" pitchFamily="2" charset="2"/>
              <a:buChar char=""/>
              <a:tabLst>
                <a:tab pos="1371600" algn="l"/>
              </a:tabLst>
            </a:pPr>
            <a:r>
              <a:rPr lang="en-US" sz="1200" dirty="0">
                <a:effectLst/>
                <a:latin typeface="Times New Roman" panose="02020603050405020304" pitchFamily="18" charset="0"/>
                <a:ea typeface="Times New Roman" panose="02020603050405020304" pitchFamily="18" charset="0"/>
              </a:rPr>
              <a:t>Ability of the new project to be completed between January 1, 2025 and August 31, 2025.</a:t>
            </a:r>
          </a:p>
          <a:p>
            <a:pPr marL="1143000" marR="0" lvl="2" indent="-228600">
              <a:spcBef>
                <a:spcPts val="0"/>
              </a:spcBef>
              <a:spcAft>
                <a:spcPts val="0"/>
              </a:spcAft>
              <a:buFont typeface="Wingdings" panose="05000000000000000000" pitchFamily="2" charset="2"/>
              <a:buChar char=""/>
              <a:tabLst>
                <a:tab pos="1371600" algn="l"/>
              </a:tabLst>
            </a:pPr>
            <a:r>
              <a:rPr lang="en-US" sz="1200" dirty="0">
                <a:effectLst/>
                <a:latin typeface="Times New Roman" panose="02020603050405020304" pitchFamily="18" charset="0"/>
                <a:ea typeface="Times New Roman" panose="02020603050405020304" pitchFamily="18" charset="0"/>
              </a:rPr>
              <a:t>Applicability to Lehigh County’s Five-Year Consolidated Plan goals.</a:t>
            </a:r>
          </a:p>
          <a:p>
            <a:pPr marL="1143000" marR="0" lvl="2" indent="-228600">
              <a:spcBef>
                <a:spcPts val="0"/>
              </a:spcBef>
              <a:spcAft>
                <a:spcPts val="0"/>
              </a:spcAft>
              <a:buFont typeface="Wingdings" panose="05000000000000000000" pitchFamily="2" charset="2"/>
              <a:buChar char=""/>
              <a:tabLst>
                <a:tab pos="1371600" algn="l"/>
              </a:tabLst>
            </a:pPr>
            <a:r>
              <a:rPr lang="en-US" sz="1200" dirty="0">
                <a:effectLst/>
                <a:latin typeface="Times New Roman" panose="02020603050405020304" pitchFamily="18" charset="0"/>
                <a:ea typeface="Times New Roman" panose="02020603050405020304" pitchFamily="18" charset="0"/>
              </a:rPr>
              <a:t>Hard cost match of 10% of request is dedicated by the applicant to completing project construction.</a:t>
            </a:r>
          </a:p>
          <a:p>
            <a:pPr marL="1143000" marR="0" lvl="2" indent="-228600">
              <a:spcBef>
                <a:spcPts val="0"/>
              </a:spcBef>
              <a:spcAft>
                <a:spcPts val="0"/>
              </a:spcAft>
              <a:buFont typeface="Wingdings" panose="05000000000000000000" pitchFamily="2" charset="2"/>
              <a:buChar char=""/>
              <a:tabLst>
                <a:tab pos="1371600" algn="l"/>
              </a:tabLst>
            </a:pPr>
            <a:r>
              <a:rPr lang="en-US" sz="1200" dirty="0">
                <a:effectLst/>
                <a:latin typeface="Times New Roman" panose="02020603050405020304" pitchFamily="18" charset="0"/>
                <a:ea typeface="Times New Roman" panose="02020603050405020304" pitchFamily="18" charset="0"/>
              </a:rPr>
              <a:t>CDBG request doesn’t exceed $125,000.</a:t>
            </a:r>
          </a:p>
          <a:p>
            <a:pPr>
              <a:spcBef>
                <a:spcPts val="0"/>
              </a:spcBef>
              <a:spcAft>
                <a:spcPts val="0"/>
              </a:spcAft>
            </a:pPr>
            <a:r>
              <a:rPr lang="en-US" sz="2200" i="0" dirty="0">
                <a:solidFill>
                  <a:srgbClr val="0000FF"/>
                </a:solidFill>
                <a:effectLst/>
                <a:latin typeface="Garamond" panose="02020404030301010803" pitchFamily="18" charset="0"/>
              </a:rPr>
              <a:t>Public Services</a:t>
            </a:r>
            <a:endParaRPr lang="en-US" dirty="0">
              <a:effectLst/>
            </a:endParaRP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rPr>
              <a:t>Projects </a:t>
            </a:r>
            <a:r>
              <a:rPr lang="en-US" sz="1200" u="sng" dirty="0">
                <a:effectLst/>
                <a:latin typeface="Times New Roman" panose="02020603050405020304" pitchFamily="18" charset="0"/>
                <a:ea typeface="Calibri" panose="020F0502020204030204" pitchFamily="34" charset="0"/>
              </a:rPr>
              <a:t>not</a:t>
            </a:r>
            <a:r>
              <a:rPr lang="en-US" sz="1200" dirty="0">
                <a:effectLst/>
                <a:latin typeface="Times New Roman" panose="02020603050405020304" pitchFamily="18" charset="0"/>
                <a:ea typeface="Calibri" panose="020F0502020204030204" pitchFamily="34" charset="0"/>
              </a:rPr>
              <a:t> funded via FY 2023:  applications will be accepted for new or existing services.  Applications for existing services must </a:t>
            </a:r>
            <a:r>
              <a:rPr lang="en-US" sz="1200" u="sng" dirty="0">
                <a:effectLst/>
                <a:latin typeface="Times New Roman" panose="02020603050405020304" pitchFamily="18" charset="0"/>
                <a:ea typeface="Calibri" panose="020F0502020204030204" pitchFamily="34" charset="0"/>
              </a:rPr>
              <a:t>prove at least a 40% </a:t>
            </a:r>
            <a:r>
              <a:rPr lang="en-US" sz="1200" b="1" u="sng" dirty="0">
                <a:effectLst/>
                <a:latin typeface="Times New Roman" panose="02020603050405020304" pitchFamily="18" charset="0"/>
                <a:ea typeface="Calibri" panose="020F0502020204030204" pitchFamily="34" charset="0"/>
              </a:rPr>
              <a:t>quantifiable</a:t>
            </a:r>
            <a:r>
              <a:rPr lang="en-US" sz="1200" u="sng" dirty="0">
                <a:effectLst/>
                <a:latin typeface="Times New Roman" panose="02020603050405020304" pitchFamily="18" charset="0"/>
                <a:ea typeface="Calibri" panose="020F0502020204030204" pitchFamily="34" charset="0"/>
              </a:rPr>
              <a:t> increase in the need for the service over the past 12 months</a:t>
            </a:r>
            <a:r>
              <a:rPr lang="en-US" sz="1200" dirty="0">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200" dirty="0">
                <a:effectLst/>
                <a:latin typeface="Times New Roman" panose="02020603050405020304" pitchFamily="18" charset="0"/>
                <a:ea typeface="Calibri" panose="020F0502020204030204" pitchFamily="34" charset="0"/>
              </a:rPr>
              <a:t>On the CDBG application webpage, there are examples illustrating public services and quantifiable increase in need.  Please reference this page, entitled “Quantifiable Increase for Public Services” for details on satisfying the documentation requirements.   </a:t>
            </a:r>
            <a:endParaRPr lang="en-US" sz="1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rPr>
              <a:t>Projects funded via FY 2023 and asking for an increase in funding must provide </a:t>
            </a:r>
            <a:r>
              <a:rPr lang="en-US" sz="1200" u="sng" dirty="0">
                <a:effectLst/>
                <a:latin typeface="Times New Roman" panose="02020603050405020304" pitchFamily="18" charset="0"/>
                <a:ea typeface="Calibri" panose="020F0502020204030204" pitchFamily="34" charset="0"/>
              </a:rPr>
              <a:t>data proving that there was at least a 40% quantifiable increase in the need for services over the past 12 months</a:t>
            </a:r>
            <a:r>
              <a:rPr lang="en-US" sz="1200" dirty="0">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rPr>
              <a:t>Projects funded via FY 2023 and not asking for an increase in funding do not need to prove an increase in need.</a:t>
            </a:r>
            <a:endParaRPr lang="en-US" sz="1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All projects must fit into Lehigh County’s Five-Year Consolidated Plan goals and </a:t>
            </a:r>
            <a:r>
              <a:rPr lang="en-US" sz="1200" u="sng" dirty="0">
                <a:effectLst/>
                <a:latin typeface="Times New Roman" panose="02020603050405020304" pitchFamily="18" charset="0"/>
                <a:ea typeface="Times New Roman" panose="02020603050405020304" pitchFamily="18" charset="0"/>
              </a:rPr>
              <a:t>substantiate the ability to spend down the requested amount</a:t>
            </a:r>
            <a:r>
              <a:rPr lang="en-US" sz="1200" dirty="0">
                <a:effectLst/>
                <a:latin typeface="Times New Roman" panose="02020603050405020304" pitchFamily="18" charset="0"/>
                <a:ea typeface="Times New Roman" panose="02020603050405020304" pitchFamily="18" charset="0"/>
              </a:rPr>
              <a:t> between October 1, 2024 and September 31, 2025.</a:t>
            </a:r>
          </a:p>
          <a:p>
            <a:pPr marL="12700">
              <a:lnSpc>
                <a:spcPct val="100000"/>
              </a:lnSpc>
              <a:spcBef>
                <a:spcPts val="680"/>
              </a:spcBef>
              <a:buClr>
                <a:srgbClr val="2A5A6B"/>
              </a:buClr>
              <a:tabLst>
                <a:tab pos="354965" algn="l"/>
                <a:tab pos="355600" algn="l"/>
              </a:tabLst>
            </a:pPr>
            <a:endParaRPr lang="en-US" sz="2200" i="0" dirty="0">
              <a:solidFill>
                <a:srgbClr val="0000FF"/>
              </a:solidFill>
              <a:effectLst/>
              <a:latin typeface="Garamond" panose="02020404030301010803" pitchFamily="18" charset="0"/>
            </a:endParaRPr>
          </a:p>
        </p:txBody>
      </p:sp>
    </p:spTree>
    <p:extLst>
      <p:ext uri="{BB962C8B-B14F-4D97-AF65-F5344CB8AC3E}">
        <p14:creationId xmlns:p14="http://schemas.microsoft.com/office/powerpoint/2010/main" val="2280237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7717"/>
            <a:ext cx="476059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174658"/>
                </a:solidFill>
              </a:rPr>
              <a:t>CDBG</a:t>
            </a:r>
            <a:r>
              <a:rPr sz="3600" spc="-25" dirty="0">
                <a:solidFill>
                  <a:srgbClr val="174658"/>
                </a:solidFill>
              </a:rPr>
              <a:t> </a:t>
            </a:r>
            <a:r>
              <a:rPr sz="3600" dirty="0">
                <a:solidFill>
                  <a:srgbClr val="174658"/>
                </a:solidFill>
              </a:rPr>
              <a:t>–</a:t>
            </a:r>
            <a:r>
              <a:rPr sz="3600" spc="-30" dirty="0">
                <a:solidFill>
                  <a:srgbClr val="174658"/>
                </a:solidFill>
              </a:rPr>
              <a:t> </a:t>
            </a:r>
            <a:r>
              <a:rPr sz="3600" dirty="0">
                <a:solidFill>
                  <a:srgbClr val="174658"/>
                </a:solidFill>
              </a:rPr>
              <a:t>Eligible</a:t>
            </a:r>
            <a:r>
              <a:rPr sz="3600" spc="-30" dirty="0">
                <a:solidFill>
                  <a:srgbClr val="174658"/>
                </a:solidFill>
              </a:rPr>
              <a:t> </a:t>
            </a:r>
            <a:r>
              <a:rPr sz="3600" dirty="0">
                <a:solidFill>
                  <a:srgbClr val="174658"/>
                </a:solidFill>
              </a:rPr>
              <a:t>Activities</a:t>
            </a:r>
            <a:endParaRPr sz="3600"/>
          </a:p>
        </p:txBody>
      </p:sp>
      <p:sp>
        <p:nvSpPr>
          <p:cNvPr id="3" name="object 3"/>
          <p:cNvSpPr txBox="1"/>
          <p:nvPr/>
        </p:nvSpPr>
        <p:spPr>
          <a:xfrm>
            <a:off x="574040" y="1524000"/>
            <a:ext cx="8043545" cy="5032788"/>
          </a:xfrm>
          <a:prstGeom prst="rect">
            <a:avLst/>
          </a:prstGeom>
        </p:spPr>
        <p:txBody>
          <a:bodyPr vert="horz" wrap="square" lIns="0" tIns="46355" rIns="0" bIns="0" rtlCol="0">
            <a:spAutoFit/>
          </a:bodyPr>
          <a:lstStyle/>
          <a:p>
            <a:pPr algn="l"/>
            <a:r>
              <a:rPr lang="en-US" sz="1200" b="1" i="0" u="none" strike="noStrike" baseline="0" dirty="0">
                <a:latin typeface="Calibri-Bold"/>
              </a:rPr>
              <a:t>Public Service Eligibility Worksheet</a:t>
            </a:r>
          </a:p>
          <a:p>
            <a:pPr algn="l"/>
            <a:endParaRPr lang="en-US" sz="1200" b="1" i="0" u="none" strike="noStrike" baseline="0" dirty="0">
              <a:latin typeface="Calibri-Bold"/>
            </a:endParaRPr>
          </a:p>
          <a:p>
            <a:pPr algn="l"/>
            <a:r>
              <a:rPr lang="en-US" sz="1200" b="0" i="0" u="none" strike="noStrike" baseline="0" dirty="0">
                <a:latin typeface="Calibri" panose="020F0502020204030204" pitchFamily="34" charset="0"/>
              </a:rPr>
              <a:t>1. Was this project funded via 2023 CDBG?</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Yes – go to Question 2.</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No – go to Question 3.</a:t>
            </a:r>
          </a:p>
          <a:p>
            <a:pPr algn="l"/>
            <a:endParaRPr lang="en-US" sz="1200" b="0" i="0" u="none" strike="noStrike" baseline="0" dirty="0">
              <a:latin typeface="Calibri" panose="020F0502020204030204" pitchFamily="34" charset="0"/>
            </a:endParaRPr>
          </a:p>
          <a:p>
            <a:pPr algn="l"/>
            <a:r>
              <a:rPr lang="en-US" sz="1200" b="0" i="0" u="none" strike="noStrike" baseline="0" dirty="0">
                <a:latin typeface="Calibri" panose="020F0502020204030204" pitchFamily="34" charset="0"/>
              </a:rPr>
              <a:t>2. Are you requesting the same amount (or less than) the amount awarded via 2023 CDBG for the same project?</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Yes – skip the rest of this Public Service Project Worksheet section. (The Public Service eligibility</a:t>
            </a:r>
          </a:p>
          <a:p>
            <a:pPr algn="l"/>
            <a:r>
              <a:rPr lang="en-US" sz="1200" b="0" i="0" u="none" strike="noStrike" baseline="0" dirty="0">
                <a:latin typeface="Calibri" panose="020F0502020204030204" pitchFamily="34" charset="0"/>
              </a:rPr>
              <a:t>requirements have been met.)</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No – go to question 3.</a:t>
            </a:r>
          </a:p>
          <a:p>
            <a:pPr algn="l"/>
            <a:endParaRPr lang="en-US" sz="1200" b="0" i="0" u="none" strike="noStrike" baseline="0" dirty="0">
              <a:latin typeface="Calibri" panose="020F0502020204030204" pitchFamily="34" charset="0"/>
            </a:endParaRPr>
          </a:p>
          <a:p>
            <a:pPr algn="l"/>
            <a:r>
              <a:rPr lang="en-US" sz="1200" b="0" i="0" u="none" strike="noStrike" baseline="0" dirty="0">
                <a:latin typeface="Calibri" panose="020F0502020204030204" pitchFamily="34" charset="0"/>
              </a:rPr>
              <a:t>3. Is this a new project being offered by your agency?</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Yes ‐ skip the rest of this Public Service Project Worksheet section. (The Public Service eligibility</a:t>
            </a:r>
          </a:p>
          <a:p>
            <a:pPr algn="l"/>
            <a:r>
              <a:rPr lang="en-US" sz="1200" b="0" i="0" u="none" strike="noStrike" baseline="0" dirty="0">
                <a:latin typeface="Calibri" panose="020F0502020204030204" pitchFamily="34" charset="0"/>
              </a:rPr>
              <a:t>requirements have been met.)</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No – go to question 4.</a:t>
            </a:r>
          </a:p>
          <a:p>
            <a:pPr algn="l"/>
            <a:endParaRPr lang="en-US" sz="1200" b="0" i="0" u="none" strike="noStrike" baseline="0" dirty="0">
              <a:latin typeface="Calibri" panose="020F0502020204030204" pitchFamily="34" charset="0"/>
            </a:endParaRPr>
          </a:p>
          <a:p>
            <a:pPr algn="l"/>
            <a:r>
              <a:rPr lang="en-US" sz="1200" b="0" i="0" u="none" strike="noStrike" baseline="0" dirty="0">
                <a:latin typeface="Calibri" panose="020F0502020204030204" pitchFamily="34" charset="0"/>
              </a:rPr>
              <a:t>4. Are you able to prove a quantifiable increase in need over the past 12 months, enabling the proposed project to</a:t>
            </a:r>
          </a:p>
          <a:p>
            <a:pPr algn="l"/>
            <a:r>
              <a:rPr lang="en-US" sz="1200" b="0" i="0" u="none" strike="noStrike" baseline="0" dirty="0">
                <a:latin typeface="Calibri" panose="020F0502020204030204" pitchFamily="34" charset="0"/>
              </a:rPr>
              <a:t>be funded?</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Yes – go to question 5.</a:t>
            </a:r>
          </a:p>
          <a:p>
            <a:pPr algn="l"/>
            <a:r>
              <a:rPr lang="en-US" sz="1200" b="0" i="0" u="none" strike="noStrike" baseline="0" dirty="0">
                <a:latin typeface="Wingdings-Regular"/>
              </a:rPr>
              <a:t> </a:t>
            </a:r>
            <a:r>
              <a:rPr lang="en-US" sz="1200" b="0" i="0" u="none" strike="noStrike" baseline="0" dirty="0">
                <a:latin typeface="Calibri" panose="020F0502020204030204" pitchFamily="34" charset="0"/>
              </a:rPr>
              <a:t>No – If the project was funded via 2023 CDBG, the project can only request the same amount as</a:t>
            </a:r>
          </a:p>
          <a:p>
            <a:pPr algn="l"/>
            <a:r>
              <a:rPr lang="en-US" sz="1200" b="0" i="0" u="none" strike="noStrike" baseline="0" dirty="0">
                <a:latin typeface="Calibri" panose="020F0502020204030204" pitchFamily="34" charset="0"/>
              </a:rPr>
              <a:t>previously awarded. If the project is not new, and did not receive 2023 CDBG, then the project is ineligible. (Stop here – and do not submit an application.)</a:t>
            </a:r>
          </a:p>
          <a:p>
            <a:pPr algn="l"/>
            <a:endParaRPr lang="en-US" sz="1200" b="0" i="0" u="none" strike="noStrike" baseline="0" dirty="0">
              <a:latin typeface="Calibri" panose="020F0502020204030204" pitchFamily="34" charset="0"/>
            </a:endParaRPr>
          </a:p>
          <a:p>
            <a:pPr algn="l"/>
            <a:r>
              <a:rPr lang="en-US" sz="1200" b="0" i="0" u="none" strike="noStrike" baseline="0" dirty="0">
                <a:latin typeface="Calibri" panose="020F0502020204030204" pitchFamily="34" charset="0"/>
              </a:rPr>
              <a:t>5. Please describe the need for the project 12 months ago vs. the current need. Also, describe how the quantifiable</a:t>
            </a:r>
          </a:p>
          <a:p>
            <a:pPr algn="l"/>
            <a:r>
              <a:rPr lang="en-US" sz="1200" b="0" i="0" u="none" strike="noStrike" baseline="0" dirty="0">
                <a:latin typeface="Calibri" panose="020F0502020204030204" pitchFamily="34" charset="0"/>
              </a:rPr>
              <a:t>data was collected. Qualitative support will not be accepted. If only qualitative support exists, stop here; do</a:t>
            </a:r>
          </a:p>
          <a:p>
            <a:pPr algn="l"/>
            <a:r>
              <a:rPr lang="en-US" sz="1200" b="0" i="0" u="none" strike="noStrike" baseline="0" dirty="0">
                <a:latin typeface="Calibri" panose="020F0502020204030204" pitchFamily="34" charset="0"/>
              </a:rPr>
              <a:t>not submit an application.</a:t>
            </a:r>
            <a:endParaRPr lang="en-US" sz="1200" dirty="0">
              <a:latin typeface="Garamond"/>
              <a:cs typeface="Garamond"/>
            </a:endParaRPr>
          </a:p>
        </p:txBody>
      </p:sp>
    </p:spTree>
    <p:extLst>
      <p:ext uri="{BB962C8B-B14F-4D97-AF65-F5344CB8AC3E}">
        <p14:creationId xmlns:p14="http://schemas.microsoft.com/office/powerpoint/2010/main" val="1823714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3429761"/>
            <a:ext cx="2362200" cy="0"/>
          </a:xfrm>
          <a:custGeom>
            <a:avLst/>
            <a:gdLst/>
            <a:ahLst/>
            <a:cxnLst/>
            <a:rect l="l" t="t" r="r" b="b"/>
            <a:pathLst>
              <a:path w="2362200">
                <a:moveTo>
                  <a:pt x="0" y="0"/>
                </a:moveTo>
                <a:lnTo>
                  <a:pt x="2362200" y="0"/>
                </a:lnTo>
              </a:path>
            </a:pathLst>
          </a:custGeom>
          <a:ln w="28956">
            <a:solidFill>
              <a:srgbClr val="E26C17"/>
            </a:solidFill>
          </a:ln>
        </p:spPr>
        <p:txBody>
          <a:bodyPr wrap="square" lIns="0" tIns="0" rIns="0" bIns="0" rtlCol="0"/>
          <a:lstStyle/>
          <a:p>
            <a:endParaRPr/>
          </a:p>
        </p:txBody>
      </p:sp>
      <p:sp>
        <p:nvSpPr>
          <p:cNvPr id="4" name="object 4"/>
          <p:cNvSpPr txBox="1">
            <a:spLocks noGrp="1"/>
          </p:cNvSpPr>
          <p:nvPr>
            <p:ph type="title"/>
          </p:nvPr>
        </p:nvSpPr>
        <p:spPr>
          <a:xfrm>
            <a:off x="801116" y="2491181"/>
            <a:ext cx="4455160" cy="635000"/>
          </a:xfrm>
          <a:prstGeom prst="rect">
            <a:avLst/>
          </a:prstGeom>
        </p:spPr>
        <p:txBody>
          <a:bodyPr vert="horz" wrap="square" lIns="0" tIns="12065" rIns="0" bIns="0" rtlCol="0">
            <a:spAutoFit/>
          </a:bodyPr>
          <a:lstStyle/>
          <a:p>
            <a:pPr marL="12700">
              <a:lnSpc>
                <a:spcPct val="100000"/>
              </a:lnSpc>
              <a:spcBef>
                <a:spcPts val="95"/>
              </a:spcBef>
            </a:pPr>
            <a:r>
              <a:rPr spc="-10" dirty="0">
                <a:solidFill>
                  <a:srgbClr val="F0EFEF"/>
                </a:solidFill>
              </a:rPr>
              <a:t>FUNDING</a:t>
            </a:r>
            <a:r>
              <a:rPr spc="-30" dirty="0">
                <a:solidFill>
                  <a:srgbClr val="F0EFEF"/>
                </a:solidFill>
              </a:rPr>
              <a:t> </a:t>
            </a:r>
            <a:r>
              <a:rPr spc="-25" dirty="0">
                <a:solidFill>
                  <a:srgbClr val="F0EFEF"/>
                </a:solidFill>
              </a:rPr>
              <a:t>OVERVIEW</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877435"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174658"/>
                </a:solidFill>
              </a:rPr>
              <a:t>HOME Investment Partnerships</a:t>
            </a:r>
            <a:endParaRPr sz="2800" dirty="0"/>
          </a:p>
        </p:txBody>
      </p:sp>
      <p:sp>
        <p:nvSpPr>
          <p:cNvPr id="3" name="object 3"/>
          <p:cNvSpPr txBox="1">
            <a:spLocks noGrp="1"/>
          </p:cNvSpPr>
          <p:nvPr>
            <p:ph type="body" idx="1"/>
          </p:nvPr>
        </p:nvSpPr>
        <p:spPr>
          <a:xfrm>
            <a:off x="351154" y="1526189"/>
            <a:ext cx="8441690" cy="4873129"/>
          </a:xfrm>
          <a:prstGeom prst="rect">
            <a:avLst/>
          </a:prstGeom>
        </p:spPr>
        <p:txBody>
          <a:bodyPr vert="horz" wrap="square" lIns="0" tIns="101600" rIns="0" bIns="0" rtlCol="0">
            <a:spAutoFit/>
          </a:bodyPr>
          <a:lstStyle/>
          <a:p>
            <a:r>
              <a:rPr lang="en-US" sz="1800" b="0" i="0" u="none" strike="noStrike" baseline="0" dirty="0">
                <a:solidFill>
                  <a:srgbClr val="000000"/>
                </a:solidFill>
                <a:latin typeface="Arial" panose="020B0604020202020204" pitchFamily="34" charset="0"/>
              </a:rPr>
              <a:t> </a:t>
            </a:r>
            <a:r>
              <a:rPr lang="en-US" sz="2200" b="1" i="0" u="none" strike="noStrike" baseline="0" dirty="0">
                <a:solidFill>
                  <a:srgbClr val="000000"/>
                </a:solidFill>
                <a:latin typeface="Arial" panose="020B0604020202020204" pitchFamily="34" charset="0"/>
              </a:rPr>
              <a:t>Eligible HOME Activities and Costs: </a:t>
            </a:r>
          </a:p>
          <a:p>
            <a:endParaRPr lang="en-US" sz="18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Hard Costs</a:t>
            </a:r>
            <a:r>
              <a:rPr lang="en-US" sz="1800" b="0" i="0" u="none" strike="noStrike" baseline="0" dirty="0">
                <a:solidFill>
                  <a:srgbClr val="000000"/>
                </a:solidFill>
                <a:latin typeface="Courier New" panose="02070309020205020404" pitchFamily="49" charset="0"/>
              </a:rPr>
              <a:t>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New construction of affordable housing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Rehabilitation of affordable housing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Reconstruction of affordable housing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Conversion to affordable housing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Site Improvements related to the development of affordable housing </a:t>
            </a:r>
          </a:p>
          <a:p>
            <a:endParaRPr lang="en-US" sz="18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Refinancing of existing debt secured by a housing project that is being rehabilitated w/ HOME Funds</a:t>
            </a:r>
          </a:p>
          <a:p>
            <a:endParaRPr lang="en-US" dirty="0">
              <a:solidFill>
                <a:srgbClr val="000000"/>
              </a:solidFill>
              <a:latin typeface="Arial" panose="020B0604020202020204" pitchFamily="34" charset="0"/>
            </a:endParaRPr>
          </a:p>
          <a:p>
            <a:pPr marL="285750" indent="-285750">
              <a:buFont typeface="Arial" panose="020B0604020202020204" pitchFamily="34" charset="0"/>
              <a:buChar char="•"/>
            </a:pPr>
            <a:r>
              <a:rPr lang="en-US" b="1" dirty="0">
                <a:solidFill>
                  <a:srgbClr val="000000"/>
                </a:solidFill>
                <a:latin typeface="Arial" panose="020B0604020202020204" pitchFamily="34" charset="0"/>
              </a:rPr>
              <a:t>Acquisition Costs</a:t>
            </a:r>
            <a:r>
              <a:rPr lang="en-US" dirty="0">
                <a:solidFill>
                  <a:srgbClr val="000000"/>
                </a:solidFill>
                <a:latin typeface="Arial" panose="020B0604020202020204" pitchFamily="34" charset="0"/>
              </a:rPr>
              <a:t> – Improved or unimproved</a:t>
            </a:r>
            <a:r>
              <a:rPr lang="en-US" sz="1800" b="0" i="0" u="none" strike="noStrike" baseline="0" dirty="0">
                <a:solidFill>
                  <a:srgbClr val="000000"/>
                </a:solidFill>
                <a:latin typeface="Symbol" panose="05050102010706020507" pitchFamily="18" charset="2"/>
              </a:rPr>
              <a:t>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Purchase of property by home buyers </a:t>
            </a: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4124697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877435"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174658"/>
                </a:solidFill>
              </a:rPr>
              <a:t>HOME Investment Partnerships</a:t>
            </a:r>
            <a:endParaRPr sz="2800" dirty="0"/>
          </a:p>
        </p:txBody>
      </p:sp>
      <p:sp>
        <p:nvSpPr>
          <p:cNvPr id="3" name="object 3"/>
          <p:cNvSpPr txBox="1">
            <a:spLocks noGrp="1"/>
          </p:cNvSpPr>
          <p:nvPr>
            <p:ph type="body" idx="1"/>
          </p:nvPr>
        </p:nvSpPr>
        <p:spPr>
          <a:xfrm>
            <a:off x="351154" y="1526189"/>
            <a:ext cx="8441690" cy="3488134"/>
          </a:xfrm>
          <a:prstGeom prst="rect">
            <a:avLst/>
          </a:prstGeom>
        </p:spPr>
        <p:txBody>
          <a:bodyPr vert="horz" wrap="square" lIns="0" tIns="101600" rIns="0" bIns="0" rtlCol="0">
            <a:spAutoFit/>
          </a:bodyPr>
          <a:lstStyle/>
          <a:p>
            <a:r>
              <a:rPr lang="en-US" sz="1800" b="0" i="0" u="none" strike="noStrike" baseline="0" dirty="0">
                <a:solidFill>
                  <a:srgbClr val="000000"/>
                </a:solidFill>
                <a:latin typeface="Arial" panose="020B0604020202020204" pitchFamily="34" charset="0"/>
              </a:rPr>
              <a:t> </a:t>
            </a:r>
            <a:r>
              <a:rPr lang="en-US" sz="2200" b="1" i="0" u="none" strike="noStrike" baseline="0" dirty="0">
                <a:solidFill>
                  <a:srgbClr val="000000"/>
                </a:solidFill>
                <a:latin typeface="Arial" panose="020B0604020202020204" pitchFamily="34" charset="0"/>
              </a:rPr>
              <a:t>Eligible HOME Activities and Costs Continued: </a:t>
            </a:r>
          </a:p>
          <a:p>
            <a:endParaRPr lang="en-US" sz="18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600" b="1" i="0" u="none" strike="noStrike" baseline="0" dirty="0">
                <a:solidFill>
                  <a:srgbClr val="000000"/>
                </a:solidFill>
                <a:latin typeface="Arial" panose="020B0604020202020204" pitchFamily="34" charset="0"/>
              </a:rPr>
              <a:t>Soft Costs necessary for the financing, development, rehabilitation or acquisition of housing using HOME Funds</a:t>
            </a:r>
            <a:endParaRPr lang="en-US" sz="1600" b="0" i="0" u="none" strike="noStrike" baseline="0" dirty="0">
              <a:solidFill>
                <a:srgbClr val="000000"/>
              </a:solidFill>
              <a:latin typeface="Courier New" panose="02070309020205020404" pitchFamily="49" charset="0"/>
            </a:endParaRPr>
          </a:p>
          <a:p>
            <a:pPr marL="800100" lvl="1" indent="-342900">
              <a:buFont typeface="Arial" panose="020B0604020202020204" pitchFamily="34" charset="0"/>
              <a:buChar char="•"/>
            </a:pPr>
            <a:r>
              <a:rPr lang="en-US" sz="1600" b="0" i="0" u="none" strike="noStrike" baseline="0" dirty="0">
                <a:solidFill>
                  <a:srgbClr val="000000"/>
                </a:solidFill>
                <a:latin typeface="Arial" panose="020B0604020202020204" pitchFamily="34" charset="0"/>
              </a:rPr>
              <a:t>Architectural, engineering, and related professional services </a:t>
            </a:r>
          </a:p>
          <a:p>
            <a:endParaRPr lang="en-US" sz="1600" dirty="0">
              <a:solidFill>
                <a:srgbClr val="000000"/>
              </a:solidFill>
              <a:latin typeface="Courier New" panose="02070309020205020404" pitchFamily="49" charset="0"/>
            </a:endParaRPr>
          </a:p>
          <a:p>
            <a:pPr marL="285750" indent="-285750">
              <a:buFont typeface="Arial" panose="020B0604020202020204" pitchFamily="34" charset="0"/>
              <a:buChar char="•"/>
            </a:pPr>
            <a:r>
              <a:rPr lang="en-US" sz="1600" b="1" i="0" u="none" strike="noStrike" baseline="0" dirty="0">
                <a:solidFill>
                  <a:srgbClr val="000000"/>
                </a:solidFill>
                <a:latin typeface="Arial" panose="020B0604020202020204" pitchFamily="34" charset="0"/>
                <a:cs typeface="Arial" panose="020B0604020202020204" pitchFamily="34" charset="0"/>
              </a:rPr>
              <a:t>Community Housing Development Organization (CHDO) Costs</a:t>
            </a:r>
          </a:p>
          <a:p>
            <a:pPr algn="l"/>
            <a:endParaRPr lang="en-US" sz="16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600" b="1" i="0" u="none" strike="noStrike" baseline="0" dirty="0">
                <a:solidFill>
                  <a:srgbClr val="000000"/>
                </a:solidFill>
                <a:latin typeface="Arial" panose="020B0604020202020204" pitchFamily="34" charset="0"/>
              </a:rPr>
              <a:t>Relocation costs for displaced households </a:t>
            </a:r>
            <a:endParaRPr lang="en-US" sz="1600" b="0" i="0" u="none" strike="noStrike" baseline="0" dirty="0">
              <a:solidFill>
                <a:srgbClr val="000000"/>
              </a:solidFill>
              <a:latin typeface="Arial" panose="020B0604020202020204" pitchFamily="34" charset="0"/>
            </a:endParaRPr>
          </a:p>
          <a:p>
            <a:pPr algn="l"/>
            <a:endParaRPr lang="en-US" sz="16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600" b="1" i="0" u="none" strike="noStrike" baseline="0" dirty="0">
                <a:solidFill>
                  <a:srgbClr val="000000"/>
                </a:solidFill>
                <a:latin typeface="Arial" panose="020B0604020202020204" pitchFamily="34" charset="0"/>
              </a:rPr>
              <a:t>Administrative and planning costs </a:t>
            </a:r>
            <a:endParaRPr lang="en-US" sz="16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30122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877435"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174658"/>
                </a:solidFill>
              </a:rPr>
              <a:t>HOME Investment Partnerships</a:t>
            </a:r>
            <a:endParaRPr sz="2800" dirty="0"/>
          </a:p>
        </p:txBody>
      </p:sp>
      <p:sp>
        <p:nvSpPr>
          <p:cNvPr id="3" name="object 3"/>
          <p:cNvSpPr txBox="1">
            <a:spLocks noGrp="1"/>
          </p:cNvSpPr>
          <p:nvPr>
            <p:ph type="body" idx="1"/>
          </p:nvPr>
        </p:nvSpPr>
        <p:spPr>
          <a:xfrm>
            <a:off x="351154" y="1526189"/>
            <a:ext cx="8441690" cy="4873129"/>
          </a:xfrm>
          <a:prstGeom prst="rect">
            <a:avLst/>
          </a:prstGeom>
        </p:spPr>
        <p:txBody>
          <a:bodyPr vert="horz" wrap="square" lIns="0" tIns="101600" rIns="0" bIns="0" rtlCol="0">
            <a:spAutoFit/>
          </a:bodyPr>
          <a:lstStyle/>
          <a:p>
            <a:r>
              <a:rPr lang="en-US" sz="1800" b="0" i="0" u="none" strike="noStrike" baseline="0" dirty="0">
                <a:solidFill>
                  <a:srgbClr val="000000"/>
                </a:solidFill>
                <a:latin typeface="Arial" panose="020B0604020202020204" pitchFamily="34" charset="0"/>
              </a:rPr>
              <a:t> </a:t>
            </a:r>
            <a:r>
              <a:rPr lang="en-US" sz="2200" b="1" i="0" u="none" strike="noStrike" baseline="0" dirty="0">
                <a:solidFill>
                  <a:srgbClr val="000000"/>
                </a:solidFill>
                <a:latin typeface="Arial" panose="020B0604020202020204" pitchFamily="34" charset="0"/>
              </a:rPr>
              <a:t>Eligible HOME Activities and Costs Continued: </a:t>
            </a:r>
          </a:p>
          <a:p>
            <a:endParaRPr lang="en-US" sz="18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Other Costs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Fair housing activities to affirmatively further fair housing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Downpayment and closing cost assistance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Indirect costs as part of a cost allocation plan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Preparation of the consolidated plan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Compliance and reporting in reference to Federal requirements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Tenant-based rental assistance (TBRA) </a:t>
            </a:r>
          </a:p>
          <a:p>
            <a:pPr marL="742950" lvl="1" indent="-285750">
              <a:buFont typeface="Arial" panose="020B0604020202020204" pitchFamily="34" charset="0"/>
              <a:buChar char="•"/>
            </a:pPr>
            <a:r>
              <a:rPr lang="en-US" b="0" i="0" u="none" strike="noStrike" baseline="0" dirty="0">
                <a:solidFill>
                  <a:srgbClr val="000000"/>
                </a:solidFill>
                <a:latin typeface="Arial" panose="020B0604020202020204" pitchFamily="34" charset="0"/>
              </a:rPr>
              <a:t>Rental assistance and security deposit payments </a:t>
            </a:r>
          </a:p>
          <a:p>
            <a:pPr marL="742950" lvl="1" indent="-285750">
              <a:buFont typeface="Arial" panose="020B0604020202020204" pitchFamily="34" charset="0"/>
              <a:buChar char="•"/>
            </a:pPr>
            <a:r>
              <a:rPr lang="en-US" sz="1800" b="0" i="0" u="none" strike="noStrike" baseline="0" dirty="0">
                <a:solidFill>
                  <a:srgbClr val="000000"/>
                </a:solidFill>
                <a:latin typeface="Arial" panose="020B0604020202020204" pitchFamily="34" charset="0"/>
              </a:rPr>
              <a:t>Utility deposit assistance only if rental or security deposit payments are made </a:t>
            </a:r>
          </a:p>
          <a:p>
            <a:pPr marL="742950" lvl="1" indent="-285750">
              <a:buFont typeface="Arial" panose="020B0604020202020204" pitchFamily="34" charset="0"/>
              <a:buChar char="•"/>
            </a:pPr>
            <a:r>
              <a:rPr lang="en-US" sz="1800" b="0" i="0" u="none" strike="noStrike" baseline="0" dirty="0">
                <a:solidFill>
                  <a:srgbClr val="000000"/>
                </a:solidFill>
                <a:latin typeface="Arial" panose="020B0604020202020204" pitchFamily="34" charset="0"/>
              </a:rPr>
              <a:t>Cost of inspecting the housing and determining income eligibility of the household </a:t>
            </a: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106098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1779905" cy="696595"/>
          </a:xfrm>
          <a:prstGeom prst="rect">
            <a:avLst/>
          </a:prstGeom>
        </p:spPr>
        <p:txBody>
          <a:bodyPr vert="horz" wrap="square" lIns="0" tIns="13335" rIns="0" bIns="0" rtlCol="0">
            <a:spAutoFit/>
          </a:bodyPr>
          <a:lstStyle/>
          <a:p>
            <a:pPr marL="12700">
              <a:lnSpc>
                <a:spcPct val="100000"/>
              </a:lnSpc>
              <a:spcBef>
                <a:spcPts val="105"/>
              </a:spcBef>
            </a:pPr>
            <a:r>
              <a:rPr sz="4400" dirty="0">
                <a:solidFill>
                  <a:srgbClr val="174658"/>
                </a:solidFill>
              </a:rPr>
              <a:t>A</a:t>
            </a:r>
            <a:r>
              <a:rPr sz="4400" spc="-50" dirty="0">
                <a:solidFill>
                  <a:srgbClr val="174658"/>
                </a:solidFill>
              </a:rPr>
              <a:t>g</a:t>
            </a:r>
            <a:r>
              <a:rPr sz="4400" spc="-5" dirty="0">
                <a:solidFill>
                  <a:srgbClr val="174658"/>
                </a:solidFill>
              </a:rPr>
              <a:t>enda</a:t>
            </a:r>
            <a:endParaRPr sz="4400" dirty="0"/>
          </a:p>
        </p:txBody>
      </p:sp>
      <p:sp>
        <p:nvSpPr>
          <p:cNvPr id="3" name="object 3"/>
          <p:cNvSpPr txBox="1"/>
          <p:nvPr/>
        </p:nvSpPr>
        <p:spPr>
          <a:xfrm>
            <a:off x="516485" y="1320164"/>
            <a:ext cx="7617460" cy="5557291"/>
          </a:xfrm>
          <a:prstGeom prst="rect">
            <a:avLst/>
          </a:prstGeom>
        </p:spPr>
        <p:txBody>
          <a:bodyPr vert="horz" wrap="square" lIns="0" tIns="85725" rIns="0" bIns="0" rtlCol="0">
            <a:spAutoFit/>
          </a:bodyPr>
          <a:lstStyle/>
          <a:p>
            <a:pPr marL="355600" indent="-342900">
              <a:lnSpc>
                <a:spcPct val="100000"/>
              </a:lnSpc>
              <a:spcBef>
                <a:spcPts val="675"/>
              </a:spcBef>
              <a:buClr>
                <a:srgbClr val="2A5A6B"/>
              </a:buClr>
              <a:buFont typeface="Arial"/>
              <a:buChar char="•"/>
              <a:tabLst>
                <a:tab pos="354965" algn="l"/>
                <a:tab pos="355600" algn="l"/>
              </a:tabLst>
            </a:pPr>
            <a:r>
              <a:rPr sz="2200" dirty="0">
                <a:latin typeface="Garamond"/>
                <a:cs typeface="Garamond"/>
              </a:rPr>
              <a:t>Introductions</a:t>
            </a:r>
          </a:p>
          <a:p>
            <a:pPr marL="355600" indent="-342900">
              <a:lnSpc>
                <a:spcPct val="100000"/>
              </a:lnSpc>
              <a:spcBef>
                <a:spcPts val="575"/>
              </a:spcBef>
              <a:buClr>
                <a:srgbClr val="2A5A6B"/>
              </a:buClr>
              <a:buFont typeface="Arial"/>
              <a:buChar char="•"/>
              <a:tabLst>
                <a:tab pos="354965" algn="l"/>
                <a:tab pos="355600" algn="l"/>
              </a:tabLst>
            </a:pPr>
            <a:r>
              <a:rPr lang="en-US" sz="2200" spc="-5" dirty="0">
                <a:latin typeface="Garamond"/>
                <a:cs typeface="Garamond"/>
              </a:rPr>
              <a:t>Purpose of the Public Hearings</a:t>
            </a:r>
          </a:p>
          <a:p>
            <a:pPr marL="355600" indent="-342900">
              <a:lnSpc>
                <a:spcPct val="100000"/>
              </a:lnSpc>
              <a:spcBef>
                <a:spcPts val="575"/>
              </a:spcBef>
              <a:buClr>
                <a:srgbClr val="2A5A6B"/>
              </a:buClr>
              <a:buFont typeface="Arial"/>
              <a:buChar char="•"/>
              <a:tabLst>
                <a:tab pos="354965" algn="l"/>
                <a:tab pos="355600" algn="l"/>
              </a:tabLst>
            </a:pPr>
            <a:r>
              <a:rPr sz="2200" spc="-5" dirty="0">
                <a:latin typeface="Garamond"/>
                <a:cs typeface="Garamond"/>
              </a:rPr>
              <a:t>Anticipated</a:t>
            </a:r>
            <a:r>
              <a:rPr sz="2200" spc="-15" dirty="0">
                <a:latin typeface="Garamond"/>
                <a:cs typeface="Garamond"/>
              </a:rPr>
              <a:t> </a:t>
            </a:r>
            <a:r>
              <a:rPr sz="2200" dirty="0">
                <a:latin typeface="Garamond"/>
                <a:cs typeface="Garamond"/>
              </a:rPr>
              <a:t>Funding</a:t>
            </a:r>
            <a:endParaRPr lang="en-US" sz="2200" dirty="0">
              <a:latin typeface="Garamond"/>
              <a:cs typeface="Garamond"/>
            </a:endParaRPr>
          </a:p>
          <a:p>
            <a:pPr marL="756285" lvl="1" indent="-287020">
              <a:lnSpc>
                <a:spcPct val="100000"/>
              </a:lnSpc>
              <a:spcBef>
                <a:spcPts val="430"/>
              </a:spcBef>
              <a:buClr>
                <a:srgbClr val="2A5A6B"/>
              </a:buClr>
              <a:buFont typeface="Arial"/>
              <a:buChar char="–"/>
              <a:tabLst>
                <a:tab pos="756285" algn="l"/>
                <a:tab pos="756920" algn="l"/>
              </a:tabLst>
            </a:pPr>
            <a:r>
              <a:rPr lang="en-US" dirty="0">
                <a:latin typeface="Garamond"/>
                <a:cs typeface="Garamond"/>
              </a:rPr>
              <a:t>Annual Plan Schedule</a:t>
            </a:r>
          </a:p>
          <a:p>
            <a:pPr marL="355600" indent="-342900">
              <a:lnSpc>
                <a:spcPct val="100000"/>
              </a:lnSpc>
              <a:spcBef>
                <a:spcPts val="575"/>
              </a:spcBef>
              <a:buClr>
                <a:srgbClr val="2A5A6B"/>
              </a:buClr>
              <a:buFont typeface="Arial"/>
              <a:buChar char="•"/>
              <a:tabLst>
                <a:tab pos="354965" algn="l"/>
                <a:tab pos="355600" algn="l"/>
              </a:tabLst>
            </a:pPr>
            <a:r>
              <a:rPr sz="2200" spc="-5" dirty="0">
                <a:latin typeface="Garamond"/>
                <a:cs typeface="Garamond"/>
              </a:rPr>
              <a:t>Application</a:t>
            </a:r>
            <a:r>
              <a:rPr sz="2200" spc="5" dirty="0">
                <a:latin typeface="Garamond"/>
                <a:cs typeface="Garamond"/>
              </a:rPr>
              <a:t> </a:t>
            </a:r>
            <a:r>
              <a:rPr sz="2200" dirty="0">
                <a:latin typeface="Garamond"/>
                <a:cs typeface="Garamond"/>
              </a:rPr>
              <a:t>&amp;</a:t>
            </a:r>
            <a:r>
              <a:rPr sz="2200" spc="-5" dirty="0">
                <a:latin typeface="Garamond"/>
                <a:cs typeface="Garamond"/>
              </a:rPr>
              <a:t> </a:t>
            </a:r>
            <a:r>
              <a:rPr sz="2200" spc="-10" dirty="0">
                <a:latin typeface="Garamond"/>
                <a:cs typeface="Garamond"/>
              </a:rPr>
              <a:t>Evaluation</a:t>
            </a:r>
            <a:r>
              <a:rPr sz="2200" spc="5" dirty="0">
                <a:latin typeface="Garamond"/>
                <a:cs typeface="Garamond"/>
              </a:rPr>
              <a:t> </a:t>
            </a:r>
            <a:r>
              <a:rPr sz="2200" spc="-5" dirty="0">
                <a:latin typeface="Garamond"/>
                <a:cs typeface="Garamond"/>
              </a:rPr>
              <a:t>Process</a:t>
            </a:r>
            <a:endParaRPr lang="en-US" sz="2200" spc="-5" dirty="0">
              <a:latin typeface="Garamond"/>
              <a:cs typeface="Garamond"/>
            </a:endParaRPr>
          </a:p>
          <a:p>
            <a:pPr marL="756285" lvl="1" indent="-287020">
              <a:lnSpc>
                <a:spcPct val="100000"/>
              </a:lnSpc>
              <a:spcBef>
                <a:spcPts val="430"/>
              </a:spcBef>
              <a:buClr>
                <a:srgbClr val="2A5A6B"/>
              </a:buClr>
              <a:buFont typeface="Arial"/>
              <a:buChar char="–"/>
              <a:tabLst>
                <a:tab pos="756285" algn="l"/>
                <a:tab pos="756920" algn="l"/>
              </a:tabLst>
            </a:pPr>
            <a:r>
              <a:rPr lang="en-US" dirty="0">
                <a:latin typeface="Garamond"/>
                <a:cs typeface="Garamond"/>
              </a:rPr>
              <a:t>Consolidated Plan Goals</a:t>
            </a:r>
          </a:p>
          <a:p>
            <a:pPr marL="756285" lvl="1" indent="-287020">
              <a:lnSpc>
                <a:spcPct val="100000"/>
              </a:lnSpc>
              <a:spcBef>
                <a:spcPts val="430"/>
              </a:spcBef>
              <a:buClr>
                <a:srgbClr val="2A5A6B"/>
              </a:buClr>
              <a:buFont typeface="Arial"/>
              <a:buChar char="–"/>
              <a:tabLst>
                <a:tab pos="756285" algn="l"/>
                <a:tab pos="756920" algn="l"/>
              </a:tabLst>
            </a:pPr>
            <a:r>
              <a:rPr lang="en-US" dirty="0">
                <a:latin typeface="Garamond"/>
                <a:cs typeface="Garamond"/>
              </a:rPr>
              <a:t>Scoring for CDBG</a:t>
            </a:r>
          </a:p>
          <a:p>
            <a:pPr marL="355600" indent="-342900">
              <a:lnSpc>
                <a:spcPct val="100000"/>
              </a:lnSpc>
              <a:spcBef>
                <a:spcPts val="580"/>
              </a:spcBef>
              <a:buClr>
                <a:srgbClr val="2A5A6B"/>
              </a:buClr>
              <a:buFont typeface="Arial"/>
              <a:buChar char="•"/>
              <a:tabLst>
                <a:tab pos="354965" algn="l"/>
                <a:tab pos="355600" algn="l"/>
              </a:tabLst>
            </a:pPr>
            <a:r>
              <a:rPr lang="en-US" sz="2200" spc="5" dirty="0">
                <a:latin typeface="Garamond"/>
                <a:cs typeface="Garamond"/>
              </a:rPr>
              <a:t>Funding</a:t>
            </a:r>
            <a:r>
              <a:rPr sz="2200" spc="-70" dirty="0">
                <a:latin typeface="Garamond"/>
                <a:cs typeface="Garamond"/>
              </a:rPr>
              <a:t> </a:t>
            </a:r>
            <a:r>
              <a:rPr sz="2200" spc="5" dirty="0">
                <a:latin typeface="Garamond"/>
                <a:cs typeface="Garamond"/>
              </a:rPr>
              <a:t>Overview</a:t>
            </a:r>
            <a:endParaRPr sz="2200" dirty="0">
              <a:latin typeface="Garamond"/>
              <a:cs typeface="Garamond"/>
            </a:endParaRPr>
          </a:p>
          <a:p>
            <a:pPr marL="756285" lvl="1" indent="-287020">
              <a:lnSpc>
                <a:spcPct val="100000"/>
              </a:lnSpc>
              <a:spcBef>
                <a:spcPts val="480"/>
              </a:spcBef>
              <a:buClr>
                <a:srgbClr val="2A5A6B"/>
              </a:buClr>
              <a:buFont typeface="Arial"/>
              <a:buChar char="–"/>
              <a:tabLst>
                <a:tab pos="756285" algn="l"/>
                <a:tab pos="756920" algn="l"/>
              </a:tabLst>
            </a:pPr>
            <a:r>
              <a:rPr sz="1800" spc="-5" dirty="0">
                <a:latin typeface="Garamond"/>
                <a:cs typeface="Garamond"/>
              </a:rPr>
              <a:t>Eligible</a:t>
            </a:r>
            <a:r>
              <a:rPr sz="1800" spc="-35" dirty="0">
                <a:latin typeface="Garamond"/>
                <a:cs typeface="Garamond"/>
              </a:rPr>
              <a:t> </a:t>
            </a:r>
            <a:r>
              <a:rPr sz="1800" spc="-10" dirty="0">
                <a:latin typeface="Garamond"/>
                <a:cs typeface="Garamond"/>
              </a:rPr>
              <a:t>Activities</a:t>
            </a:r>
            <a:r>
              <a:rPr lang="en-US" sz="1800" spc="-10" dirty="0">
                <a:latin typeface="Garamond"/>
                <a:cs typeface="Garamond"/>
              </a:rPr>
              <a:t> for HOME</a:t>
            </a:r>
          </a:p>
          <a:p>
            <a:pPr marL="1213485" lvl="2" indent="-287020">
              <a:spcBef>
                <a:spcPts val="480"/>
              </a:spcBef>
              <a:buClr>
                <a:srgbClr val="2A5A6B"/>
              </a:buClr>
              <a:buFont typeface="Arial"/>
              <a:buChar char="–"/>
              <a:tabLst>
                <a:tab pos="756285" algn="l"/>
                <a:tab pos="756920" algn="l"/>
              </a:tabLst>
            </a:pPr>
            <a:r>
              <a:rPr lang="en-US" spc="-10" dirty="0">
                <a:latin typeface="Garamond"/>
                <a:cs typeface="Garamond"/>
              </a:rPr>
              <a:t>Detailed overview with project discussion available by request</a:t>
            </a:r>
            <a:endParaRPr dirty="0">
              <a:latin typeface="Garamond"/>
              <a:cs typeface="Garamond"/>
            </a:endParaRPr>
          </a:p>
          <a:p>
            <a:pPr marL="756285" lvl="1" indent="-287020">
              <a:lnSpc>
                <a:spcPct val="100000"/>
              </a:lnSpc>
              <a:spcBef>
                <a:spcPts val="430"/>
              </a:spcBef>
              <a:buClr>
                <a:srgbClr val="2A5A6B"/>
              </a:buClr>
              <a:buFont typeface="Arial"/>
              <a:buChar char="–"/>
              <a:tabLst>
                <a:tab pos="756285" algn="l"/>
                <a:tab pos="756920" algn="l"/>
              </a:tabLst>
            </a:pPr>
            <a:r>
              <a:rPr lang="en-US" sz="1800" dirty="0">
                <a:latin typeface="Garamond"/>
                <a:cs typeface="Garamond"/>
              </a:rPr>
              <a:t>CDBG Overview</a:t>
            </a:r>
          </a:p>
          <a:p>
            <a:pPr marL="1213485" lvl="2" indent="-287020">
              <a:spcBef>
                <a:spcPts val="430"/>
              </a:spcBef>
              <a:buClr>
                <a:srgbClr val="2A5A6B"/>
              </a:buClr>
              <a:buFont typeface="Arial"/>
              <a:buChar char="–"/>
              <a:tabLst>
                <a:tab pos="756285" algn="l"/>
                <a:tab pos="756920" algn="l"/>
              </a:tabLst>
            </a:pPr>
            <a:r>
              <a:rPr lang="en-US" dirty="0">
                <a:latin typeface="Garamond"/>
                <a:cs typeface="Garamond"/>
              </a:rPr>
              <a:t>Eligible Activities</a:t>
            </a:r>
          </a:p>
          <a:p>
            <a:pPr marL="1213485" lvl="2" indent="-287020">
              <a:spcBef>
                <a:spcPts val="430"/>
              </a:spcBef>
              <a:buClr>
                <a:srgbClr val="2A5A6B"/>
              </a:buClr>
              <a:buFont typeface="Arial"/>
              <a:buChar char="–"/>
              <a:tabLst>
                <a:tab pos="756285" algn="l"/>
                <a:tab pos="756920" algn="l"/>
              </a:tabLst>
            </a:pPr>
            <a:r>
              <a:rPr lang="en-US" dirty="0">
                <a:latin typeface="Garamond"/>
                <a:cs typeface="Garamond"/>
              </a:rPr>
              <a:t>National Objectives</a:t>
            </a:r>
          </a:p>
          <a:p>
            <a:pPr marL="355600" indent="-342900">
              <a:lnSpc>
                <a:spcPct val="100000"/>
              </a:lnSpc>
              <a:spcBef>
                <a:spcPts val="530"/>
              </a:spcBef>
              <a:buClr>
                <a:srgbClr val="2A5A6B"/>
              </a:buClr>
              <a:buFont typeface="Arial"/>
              <a:buChar char="•"/>
              <a:tabLst>
                <a:tab pos="354965" algn="l"/>
                <a:tab pos="355600" algn="l"/>
              </a:tabLst>
            </a:pPr>
            <a:r>
              <a:rPr sz="2200" dirty="0">
                <a:latin typeface="Garamond"/>
                <a:cs typeface="Garamond"/>
              </a:rPr>
              <a:t>Grant</a:t>
            </a:r>
            <a:r>
              <a:rPr sz="2200" spc="-40" dirty="0">
                <a:latin typeface="Garamond"/>
                <a:cs typeface="Garamond"/>
              </a:rPr>
              <a:t> </a:t>
            </a:r>
            <a:r>
              <a:rPr sz="2200" spc="-5" dirty="0">
                <a:latin typeface="Garamond"/>
                <a:cs typeface="Garamond"/>
              </a:rPr>
              <a:t>Requirements</a:t>
            </a:r>
            <a:endParaRPr sz="2200" dirty="0">
              <a:latin typeface="Garamond"/>
              <a:cs typeface="Garamond"/>
            </a:endParaRPr>
          </a:p>
          <a:p>
            <a:pPr marL="355600" marR="5080" indent="-342900">
              <a:lnSpc>
                <a:spcPct val="100000"/>
              </a:lnSpc>
              <a:spcBef>
                <a:spcPts val="580"/>
              </a:spcBef>
              <a:buClr>
                <a:srgbClr val="2A5A6B"/>
              </a:buClr>
              <a:buFont typeface="Arial"/>
              <a:buChar char="•"/>
              <a:tabLst>
                <a:tab pos="354965" algn="l"/>
                <a:tab pos="355600" algn="l"/>
              </a:tabLst>
            </a:pPr>
            <a:r>
              <a:rPr sz="2200" dirty="0">
                <a:latin typeface="Garamond"/>
                <a:cs typeface="Garamond"/>
              </a:rPr>
              <a:t>Q</a:t>
            </a:r>
            <a:r>
              <a:rPr sz="2200" spc="-5" dirty="0">
                <a:latin typeface="Garamond"/>
                <a:cs typeface="Garamond"/>
              </a:rPr>
              <a:t> </a:t>
            </a:r>
            <a:r>
              <a:rPr sz="2200" dirty="0">
                <a:latin typeface="Garamond"/>
                <a:cs typeface="Garamond"/>
              </a:rPr>
              <a:t>&amp;</a:t>
            </a:r>
            <a:r>
              <a:rPr sz="2200" spc="-5" dirty="0">
                <a:latin typeface="Garamond"/>
                <a:cs typeface="Garamond"/>
              </a:rPr>
              <a:t> </a:t>
            </a:r>
            <a:r>
              <a:rPr sz="2200" dirty="0">
                <a:latin typeface="Garamond"/>
                <a:cs typeface="Garamond"/>
              </a:rPr>
              <a:t>A</a:t>
            </a:r>
            <a:r>
              <a:rPr lang="en-US" sz="2200" dirty="0">
                <a:latin typeface="Garamond"/>
                <a:cs typeface="Garamond"/>
              </a:rPr>
              <a:t> and Comments on Lehigh County’s CDBG Program</a:t>
            </a:r>
            <a:endParaRPr sz="2200" dirty="0">
              <a:latin typeface="Garamond"/>
              <a:cs typeface="Garamond"/>
            </a:endParaRPr>
          </a:p>
        </p:txBody>
      </p:sp>
      <p:pic>
        <p:nvPicPr>
          <p:cNvPr id="7" name="Picture 6">
            <a:extLst>
              <a:ext uri="{FF2B5EF4-FFF2-40B4-BE49-F238E27FC236}">
                <a16:creationId xmlns:a16="http://schemas.microsoft.com/office/drawing/2014/main" id="{1F2B130C-B09A-462D-9FAB-35A131DC2D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6600" y="304800"/>
            <a:ext cx="1401170" cy="1524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877435"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174658"/>
                </a:solidFill>
              </a:rPr>
              <a:t>HOME Investment Partnerships</a:t>
            </a:r>
            <a:endParaRPr sz="2800" dirty="0"/>
          </a:p>
        </p:txBody>
      </p:sp>
      <p:sp>
        <p:nvSpPr>
          <p:cNvPr id="3" name="object 3"/>
          <p:cNvSpPr txBox="1">
            <a:spLocks noGrp="1"/>
          </p:cNvSpPr>
          <p:nvPr>
            <p:ph type="body" idx="1"/>
          </p:nvPr>
        </p:nvSpPr>
        <p:spPr>
          <a:xfrm>
            <a:off x="351154" y="1526189"/>
            <a:ext cx="8441690" cy="4934684"/>
          </a:xfrm>
          <a:prstGeom prst="rect">
            <a:avLst/>
          </a:prstGeom>
        </p:spPr>
        <p:txBody>
          <a:bodyPr vert="horz" wrap="square" lIns="0" tIns="101600" rIns="0" bIns="0" rtlCol="0">
            <a:spAutoFit/>
          </a:bodyPr>
          <a:lstStyle/>
          <a:p>
            <a:r>
              <a:rPr lang="en-US" sz="1800" b="0" i="0" u="none" strike="noStrike" baseline="0" dirty="0">
                <a:solidFill>
                  <a:srgbClr val="000000"/>
                </a:solidFill>
                <a:latin typeface="Arial" panose="020B0604020202020204" pitchFamily="34" charset="0"/>
              </a:rPr>
              <a:t> </a:t>
            </a:r>
            <a:r>
              <a:rPr lang="en-US" sz="2200" b="1" i="0" u="none" strike="noStrike" baseline="0" dirty="0">
                <a:solidFill>
                  <a:srgbClr val="000000"/>
                </a:solidFill>
                <a:latin typeface="Arial" panose="020B0604020202020204" pitchFamily="34" charset="0"/>
              </a:rPr>
              <a:t>Ineligible HOME Activities: </a:t>
            </a:r>
          </a:p>
          <a:p>
            <a:endParaRPr lang="en-US" sz="18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Provide project reserve accounts, except for new construction or rehabilitation of an initial operating deficit reserve during the period of project read-up (not to exceed 18 months) </a:t>
            </a: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Provide tenant-based rental assistance for the special purpose of the existing Section 8 Program </a:t>
            </a: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Provide non-Federal matching contribution required under another Federal Programs</a:t>
            </a: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Provide assistance for uses authorized by Public Housing Capital and Operating Funds </a:t>
            </a: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Prepayment of Low Income Housing Mortgages </a:t>
            </a: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Provide assistance to a homebuyer to acquire housing previously assisted with HOME funds during the period of affordability </a:t>
            </a: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Provide funds for the acquisition of property owned by the participating jurisdiction (P.J.) except for property acquired by the P.J. with HOME funds, or property acquired in anticipation of carrying out a HOME project </a:t>
            </a:r>
          </a:p>
          <a:p>
            <a:pPr marL="285750" indent="-285750">
              <a:buFont typeface="Arial" panose="020B0604020202020204" pitchFamily="34" charset="0"/>
              <a:buChar char="•"/>
            </a:pPr>
            <a:r>
              <a:rPr lang="en-US" sz="1600" b="0" i="0" u="none" strike="noStrike" baseline="0" dirty="0">
                <a:solidFill>
                  <a:srgbClr val="000000"/>
                </a:solidFill>
                <a:latin typeface="Arial" panose="020B0604020202020204" pitchFamily="34" charset="0"/>
              </a:rPr>
              <a:t>Pay for delinquent taxes, fees or charges on properties to be assisted with HOME funds </a:t>
            </a:r>
          </a:p>
          <a:p>
            <a:endParaRPr lang="en-US" sz="1600" b="0" i="0" u="none" strike="noStrike" baseline="0" dirty="0">
              <a:solidFill>
                <a:srgbClr val="000000"/>
              </a:solidFill>
              <a:latin typeface="Arial" panose="020B0604020202020204" pitchFamily="34" charset="0"/>
            </a:endParaRPr>
          </a:p>
          <a:p>
            <a:endParaRPr lang="en-US" sz="1600" b="0" i="0" u="none" strike="noStrike" baseline="0" dirty="0">
              <a:solidFill>
                <a:srgbClr val="000000"/>
              </a:solidFill>
              <a:latin typeface="Arial" panose="020B0604020202020204" pitchFamily="34" charset="0"/>
            </a:endParaRPr>
          </a:p>
          <a:p>
            <a:endParaRPr lang="en-US" sz="16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846016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877435" cy="574040"/>
          </a:xfrm>
          <a:prstGeom prst="rect">
            <a:avLst/>
          </a:prstGeom>
        </p:spPr>
        <p:txBody>
          <a:bodyPr vert="horz" wrap="square" lIns="0" tIns="12700" rIns="0" bIns="0" rtlCol="0">
            <a:spAutoFit/>
          </a:bodyPr>
          <a:lstStyle/>
          <a:p>
            <a:pPr marL="12700">
              <a:lnSpc>
                <a:spcPct val="100000"/>
              </a:lnSpc>
              <a:spcBef>
                <a:spcPts val="100"/>
              </a:spcBef>
            </a:pPr>
            <a:r>
              <a:rPr lang="en-US" sz="3600" dirty="0">
                <a:solidFill>
                  <a:srgbClr val="174658"/>
                </a:solidFill>
              </a:rPr>
              <a:t>CDBG - Overview</a:t>
            </a:r>
            <a:endParaRPr sz="3600" dirty="0"/>
          </a:p>
        </p:txBody>
      </p:sp>
      <p:sp>
        <p:nvSpPr>
          <p:cNvPr id="3" name="object 3"/>
          <p:cNvSpPr txBox="1">
            <a:spLocks noGrp="1"/>
          </p:cNvSpPr>
          <p:nvPr>
            <p:ph type="body" idx="1"/>
          </p:nvPr>
        </p:nvSpPr>
        <p:spPr>
          <a:xfrm>
            <a:off x="351154" y="1526189"/>
            <a:ext cx="8441690" cy="3965188"/>
          </a:xfrm>
          <a:prstGeom prst="rect">
            <a:avLst/>
          </a:prstGeom>
        </p:spPr>
        <p:txBody>
          <a:bodyPr vert="horz" wrap="square" lIns="0" tIns="101600" rIns="0" bIns="0" rtlCol="0">
            <a:spAutoFit/>
          </a:bodyPr>
          <a:lstStyle/>
          <a:p>
            <a:pPr marL="273050">
              <a:lnSpc>
                <a:spcPct val="100000"/>
              </a:lnSpc>
              <a:spcBef>
                <a:spcPts val="580"/>
              </a:spcBef>
              <a:buClr>
                <a:srgbClr val="2A5A6B"/>
              </a:buClr>
              <a:tabLst>
                <a:tab pos="560070" algn="l"/>
                <a:tab pos="560705" algn="l"/>
              </a:tabLst>
            </a:pPr>
            <a:r>
              <a:rPr lang="en-US" sz="2200" spc="-10" dirty="0"/>
              <a:t>HUD Funding – Resources</a:t>
            </a:r>
          </a:p>
          <a:p>
            <a:pPr marL="273050">
              <a:lnSpc>
                <a:spcPct val="100000"/>
              </a:lnSpc>
              <a:spcBef>
                <a:spcPts val="580"/>
              </a:spcBef>
              <a:buClr>
                <a:srgbClr val="2A5A6B"/>
              </a:buClr>
              <a:tabLst>
                <a:tab pos="560070" algn="l"/>
                <a:tab pos="560705" algn="l"/>
              </a:tabLst>
            </a:pPr>
            <a:endParaRPr lang="en-US" spc="-10" dirty="0"/>
          </a:p>
          <a:p>
            <a:pPr marL="560070" indent="-287020">
              <a:lnSpc>
                <a:spcPct val="100000"/>
              </a:lnSpc>
              <a:spcBef>
                <a:spcPts val="580"/>
              </a:spcBef>
              <a:buClr>
                <a:srgbClr val="2A5A6B"/>
              </a:buClr>
              <a:buFont typeface="Arial"/>
              <a:buChar char="–"/>
              <a:tabLst>
                <a:tab pos="560070" algn="l"/>
                <a:tab pos="560705" algn="l"/>
              </a:tabLst>
            </a:pPr>
            <a:r>
              <a:rPr lang="en-US" spc="-5" dirty="0"/>
              <a:t>CDBG</a:t>
            </a:r>
            <a:r>
              <a:rPr lang="en-US" spc="-10" dirty="0"/>
              <a:t> </a:t>
            </a:r>
            <a:r>
              <a:rPr lang="en-US" spc="-5" dirty="0"/>
              <a:t>Guide</a:t>
            </a:r>
            <a:r>
              <a:rPr lang="en-US" spc="5" dirty="0"/>
              <a:t> </a:t>
            </a:r>
            <a:r>
              <a:rPr lang="en-US" dirty="0"/>
              <a:t>to</a:t>
            </a:r>
            <a:r>
              <a:rPr lang="en-US" spc="-15" dirty="0"/>
              <a:t> </a:t>
            </a:r>
            <a:r>
              <a:rPr lang="en-US" dirty="0"/>
              <a:t>National</a:t>
            </a:r>
            <a:r>
              <a:rPr lang="en-US" spc="-10" dirty="0"/>
              <a:t> </a:t>
            </a:r>
            <a:r>
              <a:rPr lang="en-US" spc="-15" dirty="0"/>
              <a:t>Objectives</a:t>
            </a:r>
            <a:r>
              <a:rPr lang="en-US" spc="35" dirty="0"/>
              <a:t> </a:t>
            </a:r>
            <a:r>
              <a:rPr lang="en-US" dirty="0"/>
              <a:t>&amp;</a:t>
            </a:r>
            <a:r>
              <a:rPr lang="en-US" spc="-15" dirty="0"/>
              <a:t> </a:t>
            </a:r>
            <a:r>
              <a:rPr lang="en-US" spc="-5" dirty="0"/>
              <a:t>Eligible</a:t>
            </a:r>
            <a:r>
              <a:rPr lang="en-US" spc="10" dirty="0"/>
              <a:t> </a:t>
            </a:r>
            <a:r>
              <a:rPr lang="en-US" spc="-5" dirty="0"/>
              <a:t>Activities:</a:t>
            </a:r>
          </a:p>
          <a:p>
            <a:pPr marL="959485" lvl="1" indent="-229235">
              <a:lnSpc>
                <a:spcPct val="100000"/>
              </a:lnSpc>
              <a:spcBef>
                <a:spcPts val="620"/>
              </a:spcBef>
              <a:buClr>
                <a:srgbClr val="2A5A6B"/>
              </a:buClr>
              <a:buFont typeface="Arial"/>
              <a:buChar char="•"/>
              <a:tabLst>
                <a:tab pos="959485" algn="l"/>
                <a:tab pos="960119" algn="l"/>
              </a:tabLst>
            </a:pPr>
            <a:r>
              <a:rPr lang="en-US" sz="1600" u="sng" spc="-60" dirty="0">
                <a:solidFill>
                  <a:srgbClr val="E26E1E"/>
                </a:solidFill>
                <a:uFill>
                  <a:solidFill>
                    <a:srgbClr val="E26E1E"/>
                  </a:solidFill>
                </a:uFill>
                <a:latin typeface="Garamond"/>
                <a:cs typeface="Garamond"/>
                <a:hlinkClick r:id="rId2"/>
              </a:rPr>
              <a:t>https://www.hudexchange.info/resources/documents/CDBG_Guide_National_Objectives_E</a:t>
            </a:r>
            <a:endParaRPr lang="en-US" sz="1600" dirty="0">
              <a:latin typeface="Garamond"/>
              <a:cs typeface="Garamond"/>
            </a:endParaRPr>
          </a:p>
          <a:p>
            <a:pPr marL="959485">
              <a:lnSpc>
                <a:spcPct val="100000"/>
              </a:lnSpc>
            </a:pPr>
            <a:r>
              <a:rPr lang="en-US" sz="1600" u="sng" spc="-10" dirty="0">
                <a:solidFill>
                  <a:srgbClr val="E26E1E"/>
                </a:solidFill>
                <a:uFill>
                  <a:solidFill>
                    <a:srgbClr val="E26E1E"/>
                  </a:solidFill>
                </a:uFill>
                <a:hlinkClick r:id="rId2"/>
              </a:rPr>
              <a:t>ligible_Activities.pdf</a:t>
            </a:r>
            <a:endParaRPr lang="en-US" sz="1600" u="sng" spc="-10" dirty="0">
              <a:solidFill>
                <a:srgbClr val="E26E1E"/>
              </a:solidFill>
              <a:uFill>
                <a:solidFill>
                  <a:srgbClr val="E26E1E"/>
                </a:solidFill>
              </a:uFill>
            </a:endParaRPr>
          </a:p>
          <a:p>
            <a:pPr marL="959485">
              <a:lnSpc>
                <a:spcPct val="100000"/>
              </a:lnSpc>
            </a:pPr>
            <a:endParaRPr lang="en-US" sz="1600" dirty="0"/>
          </a:p>
          <a:p>
            <a:pPr marL="560070" indent="-287020">
              <a:lnSpc>
                <a:spcPct val="100000"/>
              </a:lnSpc>
              <a:spcBef>
                <a:spcPts val="580"/>
              </a:spcBef>
              <a:buClr>
                <a:srgbClr val="2A5A6B"/>
              </a:buClr>
              <a:buFont typeface="Arial"/>
              <a:buChar char="–"/>
              <a:tabLst>
                <a:tab pos="560070" algn="l"/>
                <a:tab pos="560705" algn="l"/>
              </a:tabLst>
            </a:pPr>
            <a:r>
              <a:rPr spc="-10" dirty="0"/>
              <a:t>Playing</a:t>
            </a:r>
            <a:r>
              <a:rPr spc="5" dirty="0"/>
              <a:t> </a:t>
            </a:r>
            <a:r>
              <a:rPr spc="-10" dirty="0"/>
              <a:t>by </a:t>
            </a:r>
            <a:r>
              <a:rPr dirty="0"/>
              <a:t>the</a:t>
            </a:r>
            <a:r>
              <a:rPr spc="-10" dirty="0"/>
              <a:t> </a:t>
            </a:r>
            <a:r>
              <a:rPr spc="-15" dirty="0"/>
              <a:t>Rules:</a:t>
            </a:r>
            <a:r>
              <a:rPr spc="35" dirty="0"/>
              <a:t> </a:t>
            </a:r>
            <a:r>
              <a:rPr dirty="0"/>
              <a:t>A</a:t>
            </a:r>
            <a:r>
              <a:rPr spc="15" dirty="0"/>
              <a:t> </a:t>
            </a:r>
            <a:r>
              <a:rPr spc="-5" dirty="0"/>
              <a:t>Handbook</a:t>
            </a:r>
            <a:r>
              <a:rPr spc="-30" dirty="0"/>
              <a:t> </a:t>
            </a:r>
            <a:r>
              <a:rPr spc="-5" dirty="0"/>
              <a:t>for</a:t>
            </a:r>
            <a:r>
              <a:rPr dirty="0"/>
              <a:t> </a:t>
            </a:r>
            <a:r>
              <a:rPr spc="-5" dirty="0"/>
              <a:t>CDBG</a:t>
            </a:r>
            <a:r>
              <a:rPr spc="5" dirty="0"/>
              <a:t> </a:t>
            </a:r>
            <a:r>
              <a:rPr spc="-5" dirty="0"/>
              <a:t>Subrecipients</a:t>
            </a:r>
            <a:r>
              <a:rPr spc="20" dirty="0"/>
              <a:t> </a:t>
            </a:r>
            <a:r>
              <a:rPr dirty="0"/>
              <a:t>on</a:t>
            </a:r>
            <a:r>
              <a:rPr spc="-25" dirty="0"/>
              <a:t> </a:t>
            </a:r>
            <a:r>
              <a:rPr spc="-5" dirty="0"/>
              <a:t>Administrative</a:t>
            </a:r>
            <a:r>
              <a:rPr spc="10" dirty="0"/>
              <a:t> </a:t>
            </a:r>
            <a:r>
              <a:rPr spc="-5" dirty="0"/>
              <a:t>Systems:</a:t>
            </a:r>
          </a:p>
          <a:p>
            <a:pPr marL="959485" lvl="1" indent="-229235">
              <a:lnSpc>
                <a:spcPct val="100000"/>
              </a:lnSpc>
              <a:spcBef>
                <a:spcPts val="620"/>
              </a:spcBef>
              <a:buClr>
                <a:srgbClr val="2A5A6B"/>
              </a:buClr>
              <a:buFont typeface="Arial"/>
              <a:buChar char="•"/>
              <a:tabLst>
                <a:tab pos="959485" algn="l"/>
                <a:tab pos="960119" algn="l"/>
              </a:tabLst>
            </a:pPr>
            <a:r>
              <a:rPr sz="1600" u="sng" spc="-5" dirty="0">
                <a:solidFill>
                  <a:srgbClr val="E26E1E"/>
                </a:solidFill>
                <a:uFill>
                  <a:solidFill>
                    <a:srgbClr val="E26E1E"/>
                  </a:solidFill>
                </a:uFill>
                <a:latin typeface="Garamond"/>
                <a:cs typeface="Garamond"/>
                <a:hlinkClick r:id="rId3"/>
              </a:rPr>
              <a:t>http://portal.hud.gov/hudportal/documents/huddoc?id=DOC_17104.pdf</a:t>
            </a:r>
            <a:endParaRPr lang="en-US" sz="1600" u="sng" spc="-5" dirty="0">
              <a:solidFill>
                <a:srgbClr val="E26E1E"/>
              </a:solidFill>
              <a:uFill>
                <a:solidFill>
                  <a:srgbClr val="E26E1E"/>
                </a:solidFill>
              </a:uFill>
              <a:latin typeface="Garamond"/>
              <a:cs typeface="Garamond"/>
            </a:endParaRPr>
          </a:p>
          <a:p>
            <a:pPr marL="730250" lvl="1">
              <a:lnSpc>
                <a:spcPct val="100000"/>
              </a:lnSpc>
              <a:spcBef>
                <a:spcPts val="620"/>
              </a:spcBef>
              <a:buClr>
                <a:srgbClr val="2A5A6B"/>
              </a:buClr>
              <a:tabLst>
                <a:tab pos="959485" algn="l"/>
                <a:tab pos="960119" algn="l"/>
              </a:tabLst>
            </a:pPr>
            <a:endParaRPr lang="en-US" sz="1600" u="sng" spc="-5" dirty="0">
              <a:solidFill>
                <a:srgbClr val="E26E1E"/>
              </a:solidFill>
              <a:uFill>
                <a:solidFill>
                  <a:srgbClr val="E26E1E"/>
                </a:solidFill>
              </a:uFill>
              <a:latin typeface="Garamond"/>
              <a:cs typeface="Garamond"/>
            </a:endParaRPr>
          </a:p>
          <a:p>
            <a:pPr marL="560070" indent="-287020">
              <a:lnSpc>
                <a:spcPct val="100000"/>
              </a:lnSpc>
              <a:spcBef>
                <a:spcPts val="585"/>
              </a:spcBef>
              <a:buClr>
                <a:srgbClr val="2A5A6B"/>
              </a:buClr>
              <a:buFont typeface="Arial"/>
              <a:buChar char="–"/>
              <a:tabLst>
                <a:tab pos="560070" algn="l"/>
                <a:tab pos="560705" algn="l"/>
              </a:tabLst>
            </a:pPr>
            <a:r>
              <a:rPr spc="-5" dirty="0"/>
              <a:t>Managing</a:t>
            </a:r>
            <a:r>
              <a:rPr spc="-25" dirty="0"/>
              <a:t> </a:t>
            </a:r>
            <a:r>
              <a:rPr spc="-5" dirty="0"/>
              <a:t>CDBG:</a:t>
            </a:r>
            <a:r>
              <a:rPr spc="10" dirty="0"/>
              <a:t> </a:t>
            </a:r>
            <a:r>
              <a:rPr dirty="0"/>
              <a:t>A </a:t>
            </a:r>
            <a:r>
              <a:rPr spc="-5" dirty="0"/>
              <a:t>Guidebook for</a:t>
            </a:r>
            <a:r>
              <a:rPr dirty="0"/>
              <a:t> </a:t>
            </a:r>
            <a:r>
              <a:rPr spc="-5" dirty="0"/>
              <a:t>Grantees</a:t>
            </a:r>
            <a:r>
              <a:rPr spc="5" dirty="0"/>
              <a:t> </a:t>
            </a:r>
            <a:r>
              <a:rPr spc="-5" dirty="0"/>
              <a:t>on</a:t>
            </a:r>
            <a:r>
              <a:rPr spc="-15" dirty="0"/>
              <a:t> </a:t>
            </a:r>
            <a:r>
              <a:rPr spc="-5" dirty="0"/>
              <a:t>Subrecipient</a:t>
            </a:r>
            <a:r>
              <a:rPr spc="5" dirty="0"/>
              <a:t> </a:t>
            </a:r>
            <a:r>
              <a:rPr spc="-10" dirty="0"/>
              <a:t>Oversight:</a:t>
            </a:r>
          </a:p>
          <a:p>
            <a:pPr marL="959485" lvl="1" indent="-229235">
              <a:lnSpc>
                <a:spcPct val="100000"/>
              </a:lnSpc>
              <a:spcBef>
                <a:spcPts val="620"/>
              </a:spcBef>
              <a:buClr>
                <a:srgbClr val="2A5A6B"/>
              </a:buClr>
              <a:buFont typeface="Arial"/>
              <a:buChar char="•"/>
              <a:tabLst>
                <a:tab pos="959485" algn="l"/>
                <a:tab pos="960119" algn="l"/>
              </a:tabLst>
            </a:pPr>
            <a:r>
              <a:rPr sz="1600" u="sng" spc="-5" dirty="0">
                <a:solidFill>
                  <a:srgbClr val="E26E1E"/>
                </a:solidFill>
                <a:uFill>
                  <a:solidFill>
                    <a:srgbClr val="E26E1E"/>
                  </a:solidFill>
                </a:uFill>
                <a:latin typeface="Garamond"/>
                <a:cs typeface="Garamond"/>
                <a:hlinkClick r:id="rId4"/>
              </a:rPr>
              <a:t>https://portal.hud.gov/hudportal/documents/huddoc?id=DOC_17086.pdf</a:t>
            </a:r>
            <a:endParaRPr lang="en-US" sz="1600" u="sng" spc="-5" dirty="0">
              <a:solidFill>
                <a:srgbClr val="E26E1E"/>
              </a:solidFill>
              <a:uFill>
                <a:solidFill>
                  <a:srgbClr val="E26E1E"/>
                </a:solidFill>
              </a:uFill>
              <a:latin typeface="Garamond"/>
              <a:cs typeface="Garamond"/>
            </a:endParaRPr>
          </a:p>
          <a:p>
            <a:pPr marL="730250" lvl="1">
              <a:lnSpc>
                <a:spcPct val="100000"/>
              </a:lnSpc>
              <a:spcBef>
                <a:spcPts val="620"/>
              </a:spcBef>
              <a:buClr>
                <a:srgbClr val="2A5A6B"/>
              </a:buClr>
              <a:tabLst>
                <a:tab pos="959485" algn="l"/>
                <a:tab pos="960119" algn="l"/>
              </a:tabLst>
            </a:pPr>
            <a:endParaRPr sz="1600" dirty="0">
              <a:latin typeface="Garamond"/>
              <a:cs typeface="Garamond"/>
            </a:endParaRPr>
          </a:p>
        </p:txBody>
      </p:sp>
    </p:spTree>
    <p:extLst>
      <p:ext uri="{BB962C8B-B14F-4D97-AF65-F5344CB8AC3E}">
        <p14:creationId xmlns:p14="http://schemas.microsoft.com/office/powerpoint/2010/main" val="404946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7717"/>
            <a:ext cx="326707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174658"/>
                </a:solidFill>
              </a:rPr>
              <a:t>CDBG</a:t>
            </a:r>
            <a:r>
              <a:rPr sz="3600" spc="-35" dirty="0">
                <a:solidFill>
                  <a:srgbClr val="174658"/>
                </a:solidFill>
              </a:rPr>
              <a:t> </a:t>
            </a:r>
            <a:r>
              <a:rPr sz="3600" dirty="0">
                <a:solidFill>
                  <a:srgbClr val="174658"/>
                </a:solidFill>
              </a:rPr>
              <a:t>-</a:t>
            </a:r>
            <a:r>
              <a:rPr sz="3600" spc="-50" dirty="0">
                <a:solidFill>
                  <a:srgbClr val="174658"/>
                </a:solidFill>
              </a:rPr>
              <a:t> </a:t>
            </a:r>
            <a:r>
              <a:rPr sz="3600" spc="-5" dirty="0">
                <a:solidFill>
                  <a:srgbClr val="174658"/>
                </a:solidFill>
              </a:rPr>
              <a:t>Overview</a:t>
            </a:r>
            <a:endParaRPr sz="3600"/>
          </a:p>
        </p:txBody>
      </p:sp>
      <p:sp>
        <p:nvSpPr>
          <p:cNvPr id="3" name="object 3"/>
          <p:cNvSpPr txBox="1"/>
          <p:nvPr/>
        </p:nvSpPr>
        <p:spPr>
          <a:xfrm>
            <a:off x="535940" y="1609471"/>
            <a:ext cx="7009765" cy="3188052"/>
          </a:xfrm>
          <a:prstGeom prst="rect">
            <a:avLst/>
          </a:prstGeom>
        </p:spPr>
        <p:txBody>
          <a:bodyPr vert="horz" wrap="square" lIns="0" tIns="12700" rIns="0" bIns="0" rtlCol="0">
            <a:spAutoFit/>
          </a:bodyPr>
          <a:lstStyle/>
          <a:p>
            <a:pPr marL="355600" marR="5080" indent="-342900">
              <a:lnSpc>
                <a:spcPct val="100000"/>
              </a:lnSpc>
              <a:spcBef>
                <a:spcPts val="100"/>
              </a:spcBef>
              <a:buClr>
                <a:srgbClr val="2A5A6B"/>
              </a:buClr>
              <a:buFont typeface="Arial"/>
              <a:buChar char="•"/>
              <a:tabLst>
                <a:tab pos="354965" algn="l"/>
                <a:tab pos="355600" algn="l"/>
                <a:tab pos="1577975" algn="l"/>
                <a:tab pos="4514215" algn="l"/>
              </a:tabLst>
            </a:pPr>
            <a:r>
              <a:rPr sz="2400" b="1" spc="10" dirty="0">
                <a:latin typeface="Garamond"/>
                <a:cs typeface="Garamond"/>
              </a:rPr>
              <a:t>History:	</a:t>
            </a:r>
            <a:r>
              <a:rPr sz="2400" spc="-5" dirty="0">
                <a:latin typeface="Garamond"/>
                <a:cs typeface="Garamond"/>
              </a:rPr>
              <a:t>CDBG</a:t>
            </a:r>
            <a:r>
              <a:rPr sz="2400" spc="20" dirty="0">
                <a:latin typeface="Garamond"/>
                <a:cs typeface="Garamond"/>
              </a:rPr>
              <a:t> </a:t>
            </a:r>
            <a:r>
              <a:rPr sz="2400" dirty="0">
                <a:latin typeface="Garamond"/>
                <a:cs typeface="Garamond"/>
              </a:rPr>
              <a:t>funded</a:t>
            </a:r>
            <a:r>
              <a:rPr lang="en-US" sz="2400" dirty="0">
                <a:latin typeface="Garamond"/>
                <a:cs typeface="Garamond"/>
              </a:rPr>
              <a:t> via </a:t>
            </a:r>
            <a:r>
              <a:rPr sz="2400" dirty="0">
                <a:latin typeface="Garamond"/>
                <a:cs typeface="Garamond"/>
              </a:rPr>
              <a:t>Title I </a:t>
            </a:r>
            <a:r>
              <a:rPr sz="2400" spc="-5" dirty="0">
                <a:latin typeface="Garamond"/>
                <a:cs typeface="Garamond"/>
              </a:rPr>
              <a:t>of</a:t>
            </a:r>
            <a:r>
              <a:rPr sz="2400" dirty="0">
                <a:latin typeface="Garamond"/>
                <a:cs typeface="Garamond"/>
              </a:rPr>
              <a:t> </a:t>
            </a:r>
            <a:r>
              <a:rPr sz="2400" spc="-5" dirty="0">
                <a:latin typeface="Garamond"/>
                <a:cs typeface="Garamond"/>
              </a:rPr>
              <a:t>Housing </a:t>
            </a:r>
            <a:r>
              <a:rPr sz="2400" dirty="0">
                <a:latin typeface="Garamond"/>
                <a:cs typeface="Garamond"/>
              </a:rPr>
              <a:t>&amp; </a:t>
            </a:r>
            <a:r>
              <a:rPr sz="2400" spc="-5" dirty="0">
                <a:latin typeface="Garamond"/>
                <a:cs typeface="Garamond"/>
              </a:rPr>
              <a:t>Community </a:t>
            </a:r>
            <a:r>
              <a:rPr sz="2400" dirty="0">
                <a:latin typeface="Garamond"/>
                <a:cs typeface="Garamond"/>
              </a:rPr>
              <a:t> </a:t>
            </a:r>
            <a:r>
              <a:rPr sz="2400" spc="-5" dirty="0">
                <a:latin typeface="Garamond"/>
                <a:cs typeface="Garamond"/>
              </a:rPr>
              <a:t>Development</a:t>
            </a:r>
            <a:r>
              <a:rPr sz="2400" spc="15" dirty="0">
                <a:latin typeface="Garamond"/>
                <a:cs typeface="Garamond"/>
              </a:rPr>
              <a:t> </a:t>
            </a:r>
            <a:r>
              <a:rPr sz="2400" spc="-5" dirty="0">
                <a:latin typeface="Garamond"/>
                <a:cs typeface="Garamond"/>
              </a:rPr>
              <a:t>Act</a:t>
            </a:r>
            <a:r>
              <a:rPr sz="2400" dirty="0">
                <a:latin typeface="Garamond"/>
                <a:cs typeface="Garamond"/>
              </a:rPr>
              <a:t> </a:t>
            </a:r>
            <a:r>
              <a:rPr sz="2400" spc="-5" dirty="0">
                <a:latin typeface="Garamond"/>
                <a:cs typeface="Garamond"/>
              </a:rPr>
              <a:t>of</a:t>
            </a:r>
            <a:r>
              <a:rPr sz="2400" spc="310" dirty="0">
                <a:latin typeface="Garamond"/>
                <a:cs typeface="Garamond"/>
              </a:rPr>
              <a:t> </a:t>
            </a:r>
            <a:r>
              <a:rPr sz="2400" dirty="0">
                <a:latin typeface="Garamond"/>
                <a:cs typeface="Garamond"/>
              </a:rPr>
              <a:t>1974.</a:t>
            </a:r>
          </a:p>
          <a:p>
            <a:pPr>
              <a:lnSpc>
                <a:spcPct val="100000"/>
              </a:lnSpc>
              <a:spcBef>
                <a:spcPts val="50"/>
              </a:spcBef>
              <a:buClr>
                <a:srgbClr val="2A5A6B"/>
              </a:buClr>
              <a:buFont typeface="Arial"/>
              <a:buChar char="•"/>
            </a:pPr>
            <a:endParaRPr sz="1750" dirty="0">
              <a:latin typeface="Garamond"/>
              <a:cs typeface="Garamond"/>
            </a:endParaRPr>
          </a:p>
          <a:p>
            <a:pPr marL="355600" indent="-342900">
              <a:lnSpc>
                <a:spcPct val="100000"/>
              </a:lnSpc>
              <a:buClr>
                <a:srgbClr val="2A5A6B"/>
              </a:buClr>
              <a:buFont typeface="Arial"/>
              <a:buChar char="•"/>
              <a:tabLst>
                <a:tab pos="354965" algn="l"/>
                <a:tab pos="355600" algn="l"/>
              </a:tabLst>
            </a:pPr>
            <a:r>
              <a:rPr sz="2400" b="1" spc="10" dirty="0">
                <a:latin typeface="Garamond"/>
                <a:cs typeface="Garamond"/>
              </a:rPr>
              <a:t>Primary</a:t>
            </a:r>
            <a:r>
              <a:rPr sz="2400" b="1" spc="10" dirty="0">
                <a:latin typeface="Times New Roman"/>
                <a:cs typeface="Times New Roman"/>
              </a:rPr>
              <a:t> </a:t>
            </a:r>
            <a:r>
              <a:rPr sz="2400" b="1" spc="540" dirty="0">
                <a:latin typeface="Times New Roman"/>
                <a:cs typeface="Times New Roman"/>
              </a:rPr>
              <a:t> </a:t>
            </a:r>
            <a:r>
              <a:rPr sz="2400" b="1" spc="5" dirty="0">
                <a:latin typeface="Garamond"/>
                <a:cs typeface="Garamond"/>
              </a:rPr>
              <a:t>Purpose:</a:t>
            </a:r>
            <a:endParaRPr sz="2400" dirty="0">
              <a:latin typeface="Garamond"/>
              <a:cs typeface="Garamond"/>
            </a:endParaRPr>
          </a:p>
          <a:p>
            <a:pPr marL="756285" lvl="1" indent="-287020">
              <a:lnSpc>
                <a:spcPct val="100000"/>
              </a:lnSpc>
              <a:spcBef>
                <a:spcPts val="600"/>
              </a:spcBef>
              <a:buClr>
                <a:srgbClr val="2A5A6B"/>
              </a:buClr>
              <a:buFont typeface="Arial"/>
              <a:buChar char="–"/>
              <a:tabLst>
                <a:tab pos="756920" algn="l"/>
              </a:tabLst>
            </a:pPr>
            <a:r>
              <a:rPr sz="2400" spc="-5" dirty="0">
                <a:latin typeface="Garamond"/>
                <a:cs typeface="Garamond"/>
              </a:rPr>
              <a:t>Provide</a:t>
            </a:r>
            <a:r>
              <a:rPr sz="2400" spc="-20" dirty="0">
                <a:latin typeface="Garamond"/>
                <a:cs typeface="Garamond"/>
              </a:rPr>
              <a:t> </a:t>
            </a:r>
            <a:r>
              <a:rPr sz="2400" dirty="0">
                <a:latin typeface="Garamond"/>
                <a:cs typeface="Garamond"/>
              </a:rPr>
              <a:t>Quality</a:t>
            </a:r>
            <a:r>
              <a:rPr sz="2400" spc="-20" dirty="0">
                <a:latin typeface="Garamond"/>
                <a:cs typeface="Garamond"/>
              </a:rPr>
              <a:t> </a:t>
            </a:r>
            <a:r>
              <a:rPr sz="2400" spc="-5" dirty="0">
                <a:latin typeface="Garamond"/>
                <a:cs typeface="Garamond"/>
              </a:rPr>
              <a:t>Affordable</a:t>
            </a:r>
            <a:r>
              <a:rPr sz="2400" spc="-15" dirty="0">
                <a:latin typeface="Garamond"/>
                <a:cs typeface="Garamond"/>
              </a:rPr>
              <a:t> </a:t>
            </a:r>
            <a:r>
              <a:rPr sz="2400" spc="-5" dirty="0">
                <a:latin typeface="Garamond"/>
                <a:cs typeface="Garamond"/>
              </a:rPr>
              <a:t>Housing</a:t>
            </a:r>
            <a:endParaRPr sz="2400" dirty="0">
              <a:latin typeface="Garamond"/>
              <a:cs typeface="Garamond"/>
            </a:endParaRPr>
          </a:p>
          <a:p>
            <a:pPr marL="756285" lvl="1" indent="-287020">
              <a:lnSpc>
                <a:spcPct val="100000"/>
              </a:lnSpc>
              <a:spcBef>
                <a:spcPts val="600"/>
              </a:spcBef>
              <a:buClr>
                <a:srgbClr val="2A5A6B"/>
              </a:buClr>
              <a:buFont typeface="Arial"/>
              <a:buChar char="–"/>
              <a:tabLst>
                <a:tab pos="756920" algn="l"/>
              </a:tabLst>
            </a:pPr>
            <a:r>
              <a:rPr sz="2400" spc="-5" dirty="0">
                <a:latin typeface="Garamond"/>
                <a:cs typeface="Garamond"/>
              </a:rPr>
              <a:t>Create</a:t>
            </a:r>
            <a:r>
              <a:rPr sz="2400" spc="-10" dirty="0">
                <a:latin typeface="Garamond"/>
                <a:cs typeface="Garamond"/>
              </a:rPr>
              <a:t> </a:t>
            </a:r>
            <a:r>
              <a:rPr sz="2400" spc="-5" dirty="0">
                <a:latin typeface="Garamond"/>
                <a:cs typeface="Garamond"/>
              </a:rPr>
              <a:t>Suitable</a:t>
            </a:r>
            <a:r>
              <a:rPr sz="2400" spc="-15" dirty="0">
                <a:latin typeface="Garamond"/>
                <a:cs typeface="Garamond"/>
              </a:rPr>
              <a:t> </a:t>
            </a:r>
            <a:r>
              <a:rPr sz="2400" spc="-10" dirty="0">
                <a:latin typeface="Garamond"/>
                <a:cs typeface="Garamond"/>
              </a:rPr>
              <a:t>Living </a:t>
            </a:r>
            <a:r>
              <a:rPr sz="2400" spc="-5" dirty="0">
                <a:latin typeface="Garamond"/>
                <a:cs typeface="Garamond"/>
              </a:rPr>
              <a:t>Environments</a:t>
            </a:r>
            <a:endParaRPr sz="2400" dirty="0">
              <a:latin typeface="Garamond"/>
              <a:cs typeface="Garamond"/>
            </a:endParaRPr>
          </a:p>
          <a:p>
            <a:pPr marL="756285" lvl="1" indent="-287020">
              <a:lnSpc>
                <a:spcPct val="100000"/>
              </a:lnSpc>
              <a:spcBef>
                <a:spcPts val="600"/>
              </a:spcBef>
              <a:buClr>
                <a:srgbClr val="2A5A6B"/>
              </a:buClr>
              <a:buFont typeface="Arial"/>
              <a:buChar char="–"/>
              <a:tabLst>
                <a:tab pos="756920" algn="l"/>
              </a:tabLst>
            </a:pPr>
            <a:r>
              <a:rPr sz="2400" spc="-5" dirty="0">
                <a:latin typeface="Garamond"/>
                <a:cs typeface="Garamond"/>
              </a:rPr>
              <a:t>Expand</a:t>
            </a:r>
            <a:r>
              <a:rPr sz="2400" spc="-30" dirty="0">
                <a:latin typeface="Garamond"/>
                <a:cs typeface="Garamond"/>
              </a:rPr>
              <a:t> </a:t>
            </a:r>
            <a:r>
              <a:rPr sz="2400" spc="-5" dirty="0">
                <a:latin typeface="Garamond"/>
                <a:cs typeface="Garamond"/>
              </a:rPr>
              <a:t>Economic</a:t>
            </a:r>
            <a:r>
              <a:rPr sz="2400" spc="-10" dirty="0">
                <a:latin typeface="Garamond"/>
                <a:cs typeface="Garamond"/>
              </a:rPr>
              <a:t> </a:t>
            </a:r>
            <a:r>
              <a:rPr sz="2400" dirty="0">
                <a:latin typeface="Garamond"/>
                <a:cs typeface="Garamond"/>
              </a:rPr>
              <a:t>Opportunities</a:t>
            </a:r>
            <a:endParaRPr lang="en-US" sz="2400" dirty="0">
              <a:latin typeface="Garamond"/>
              <a:cs typeface="Garamond"/>
            </a:endParaRPr>
          </a:p>
          <a:p>
            <a:pPr marL="469265" lvl="1">
              <a:lnSpc>
                <a:spcPct val="100000"/>
              </a:lnSpc>
              <a:spcBef>
                <a:spcPts val="600"/>
              </a:spcBef>
              <a:buClr>
                <a:srgbClr val="2A5A6B"/>
              </a:buClr>
              <a:tabLst>
                <a:tab pos="756920" algn="l"/>
              </a:tabLst>
            </a:pPr>
            <a:endParaRPr lang="en-US" sz="2400" dirty="0">
              <a:latin typeface="Garamond"/>
              <a:cs typeface="Garamon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7717"/>
            <a:ext cx="326707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174658"/>
                </a:solidFill>
              </a:rPr>
              <a:t>CDBG</a:t>
            </a:r>
            <a:r>
              <a:rPr sz="3600" spc="-35" dirty="0">
                <a:solidFill>
                  <a:srgbClr val="174658"/>
                </a:solidFill>
              </a:rPr>
              <a:t> </a:t>
            </a:r>
            <a:r>
              <a:rPr sz="3600" dirty="0">
                <a:solidFill>
                  <a:srgbClr val="174658"/>
                </a:solidFill>
              </a:rPr>
              <a:t>-</a:t>
            </a:r>
            <a:r>
              <a:rPr sz="3600" spc="-50" dirty="0">
                <a:solidFill>
                  <a:srgbClr val="174658"/>
                </a:solidFill>
              </a:rPr>
              <a:t> </a:t>
            </a:r>
            <a:r>
              <a:rPr sz="3600" spc="-5" dirty="0">
                <a:solidFill>
                  <a:srgbClr val="174658"/>
                </a:solidFill>
              </a:rPr>
              <a:t>Overview</a:t>
            </a:r>
            <a:endParaRPr sz="3600"/>
          </a:p>
        </p:txBody>
      </p:sp>
      <p:sp>
        <p:nvSpPr>
          <p:cNvPr id="3" name="object 3"/>
          <p:cNvSpPr txBox="1"/>
          <p:nvPr/>
        </p:nvSpPr>
        <p:spPr>
          <a:xfrm>
            <a:off x="535940" y="1609471"/>
            <a:ext cx="7009765" cy="5565626"/>
          </a:xfrm>
          <a:prstGeom prst="rect">
            <a:avLst/>
          </a:prstGeom>
        </p:spPr>
        <p:txBody>
          <a:bodyPr vert="horz" wrap="square" lIns="0" tIns="12700" rIns="0" bIns="0" rtlCol="0">
            <a:spAutoFit/>
          </a:bodyPr>
          <a:lstStyle/>
          <a:p>
            <a:pPr marL="469900" marR="5080" lvl="1">
              <a:spcBef>
                <a:spcPts val="100"/>
              </a:spcBef>
              <a:buClr>
                <a:srgbClr val="2A5A6B"/>
              </a:buClr>
              <a:tabLst>
                <a:tab pos="354965" algn="l"/>
                <a:tab pos="355600" algn="l"/>
                <a:tab pos="1577975" algn="l"/>
                <a:tab pos="4514215" algn="l"/>
              </a:tabLst>
            </a:pPr>
            <a:r>
              <a:rPr lang="en-US" spc="10" dirty="0">
                <a:latin typeface="Garamond"/>
                <a:cs typeface="Garamond"/>
              </a:rPr>
              <a:t>National Objectives of the CDBG Program</a:t>
            </a:r>
          </a:p>
          <a:p>
            <a:pPr marL="1384300" marR="5080" lvl="2" indent="-457200">
              <a:spcBef>
                <a:spcPts val="100"/>
              </a:spcBef>
              <a:buClr>
                <a:srgbClr val="2A5A6B"/>
              </a:buClr>
              <a:buFont typeface="+mj-lt"/>
              <a:buAutoNum type="arabicPeriod"/>
              <a:tabLst>
                <a:tab pos="354965" algn="l"/>
                <a:tab pos="355600" algn="l"/>
                <a:tab pos="1577975" algn="l"/>
                <a:tab pos="4514215" algn="l"/>
              </a:tabLst>
            </a:pPr>
            <a:r>
              <a:rPr lang="en-US" spc="10" dirty="0">
                <a:latin typeface="Garamond"/>
                <a:cs typeface="Garamond"/>
              </a:rPr>
              <a:t>Benefit low- and moderate-income (LMI) persons</a:t>
            </a:r>
          </a:p>
          <a:p>
            <a:pPr marL="1727200" marR="5080" lvl="3" indent="-342900">
              <a:spcBef>
                <a:spcPts val="100"/>
              </a:spcBef>
              <a:buClr>
                <a:srgbClr val="2A5A6B"/>
              </a:buClr>
              <a:buFont typeface="Arial"/>
              <a:buChar char="•"/>
              <a:tabLst>
                <a:tab pos="354965" algn="l"/>
                <a:tab pos="355600" algn="l"/>
                <a:tab pos="1577975" algn="l"/>
                <a:tab pos="4514215" algn="l"/>
              </a:tabLst>
            </a:pPr>
            <a:r>
              <a:rPr lang="en-US" spc="10" dirty="0">
                <a:latin typeface="Garamond"/>
                <a:cs typeface="Garamond"/>
              </a:rPr>
              <a:t>Minimum 70% of allocation annually</a:t>
            </a:r>
          </a:p>
          <a:p>
            <a:pPr marL="2184400" marR="5080" lvl="4" indent="-342900">
              <a:spcBef>
                <a:spcPts val="100"/>
              </a:spcBef>
              <a:buClr>
                <a:srgbClr val="2A5A6B"/>
              </a:buClr>
              <a:buFont typeface="Arial"/>
              <a:buChar char="•"/>
              <a:tabLst>
                <a:tab pos="354965" algn="l"/>
                <a:tab pos="355600" algn="l"/>
                <a:tab pos="1577975" algn="l"/>
                <a:tab pos="4514215" algn="l"/>
              </a:tabLst>
            </a:pPr>
            <a:r>
              <a:rPr lang="en-US" spc="10" dirty="0">
                <a:latin typeface="Garamond"/>
                <a:cs typeface="Garamond"/>
              </a:rPr>
              <a:t>Determined by area (census block group or household surveys)</a:t>
            </a:r>
          </a:p>
          <a:p>
            <a:pPr marL="2184400" marR="5080" lvl="4" indent="-342900">
              <a:spcBef>
                <a:spcPts val="100"/>
              </a:spcBef>
              <a:buClr>
                <a:srgbClr val="2A5A6B"/>
              </a:buClr>
              <a:buFont typeface="Arial"/>
              <a:buChar char="•"/>
              <a:tabLst>
                <a:tab pos="354965" algn="l"/>
                <a:tab pos="355600" algn="l"/>
                <a:tab pos="1577975" algn="l"/>
                <a:tab pos="4514215" algn="l"/>
              </a:tabLst>
            </a:pPr>
            <a:r>
              <a:rPr lang="en-US" spc="10" dirty="0">
                <a:latin typeface="Garamond"/>
                <a:cs typeface="Garamond"/>
              </a:rPr>
              <a:t>Limited Clientele – at least 51% of households served were documented as LMI</a:t>
            </a:r>
          </a:p>
          <a:p>
            <a:pPr marL="2184400" marR="5080" lvl="4" indent="-342900">
              <a:spcBef>
                <a:spcPts val="100"/>
              </a:spcBef>
              <a:buClr>
                <a:srgbClr val="2A5A6B"/>
              </a:buClr>
              <a:buFont typeface="Arial"/>
              <a:buChar char="•"/>
              <a:tabLst>
                <a:tab pos="354965" algn="l"/>
                <a:tab pos="355600" algn="l"/>
                <a:tab pos="1577975" algn="l"/>
                <a:tab pos="4514215" algn="l"/>
              </a:tabLst>
            </a:pPr>
            <a:r>
              <a:rPr lang="en-US" spc="10" dirty="0">
                <a:latin typeface="Garamond"/>
                <a:cs typeface="Garamond"/>
              </a:rPr>
              <a:t>LMI Household – the individual household is documented as LMI</a:t>
            </a:r>
          </a:p>
          <a:p>
            <a:pPr marL="2184400" marR="5080" lvl="4" indent="-342900">
              <a:spcBef>
                <a:spcPts val="100"/>
              </a:spcBef>
              <a:buClr>
                <a:srgbClr val="2A5A6B"/>
              </a:buClr>
              <a:buFont typeface="Arial"/>
              <a:buChar char="•"/>
              <a:tabLst>
                <a:tab pos="354965" algn="l"/>
                <a:tab pos="355600" algn="l"/>
                <a:tab pos="1577975" algn="l"/>
                <a:tab pos="4514215" algn="l"/>
              </a:tabLst>
            </a:pPr>
            <a:r>
              <a:rPr lang="en-US" spc="10" dirty="0">
                <a:latin typeface="Garamond"/>
                <a:cs typeface="Garamond"/>
              </a:rPr>
              <a:t>LMI Jobs – an LMI individual holds or will be placed in a job</a:t>
            </a:r>
          </a:p>
          <a:p>
            <a:pPr marL="1384300" marR="5080" lvl="2" indent="-457200">
              <a:spcBef>
                <a:spcPts val="100"/>
              </a:spcBef>
              <a:buClr>
                <a:srgbClr val="2A5A6B"/>
              </a:buClr>
              <a:buAutoNum type="arabicPeriod" startAt="2"/>
              <a:tabLst>
                <a:tab pos="354965" algn="l"/>
                <a:tab pos="355600" algn="l"/>
                <a:tab pos="1577975" algn="l"/>
                <a:tab pos="4514215" algn="l"/>
              </a:tabLst>
            </a:pPr>
            <a:r>
              <a:rPr lang="en-US" spc="10" dirty="0">
                <a:latin typeface="Garamond"/>
                <a:cs typeface="Garamond"/>
              </a:rPr>
              <a:t>Prevent or eliminate slums or blight</a:t>
            </a:r>
          </a:p>
          <a:p>
            <a:pPr marL="2127250" marR="5080" lvl="4" indent="-285750">
              <a:spcBef>
                <a:spcPts val="100"/>
              </a:spcBef>
              <a:buClr>
                <a:srgbClr val="2A5A6B"/>
              </a:buClr>
              <a:buFont typeface="Arial" panose="020B0604020202020204" pitchFamily="34" charset="0"/>
              <a:buChar char="•"/>
              <a:tabLst>
                <a:tab pos="354965" algn="l"/>
                <a:tab pos="355600" algn="l"/>
                <a:tab pos="1577975" algn="l"/>
                <a:tab pos="4514215" algn="l"/>
              </a:tabLst>
            </a:pPr>
            <a:r>
              <a:rPr lang="en-US" spc="10" dirty="0">
                <a:latin typeface="Garamond"/>
                <a:cs typeface="Garamond"/>
              </a:rPr>
              <a:t>Spot or area blight</a:t>
            </a:r>
          </a:p>
          <a:p>
            <a:pPr marL="1384300" marR="5080" lvl="2" indent="-457200">
              <a:spcBef>
                <a:spcPts val="100"/>
              </a:spcBef>
              <a:buClr>
                <a:srgbClr val="2A5A6B"/>
              </a:buClr>
              <a:buAutoNum type="arabicPeriod" startAt="2"/>
              <a:tabLst>
                <a:tab pos="354965" algn="l"/>
                <a:tab pos="355600" algn="l"/>
                <a:tab pos="1577975" algn="l"/>
                <a:tab pos="4514215" algn="l"/>
              </a:tabLst>
            </a:pPr>
            <a:r>
              <a:rPr lang="en-US" spc="10" dirty="0">
                <a:latin typeface="Garamond"/>
                <a:cs typeface="Garamond"/>
              </a:rPr>
              <a:t>Meet other community development needs having a particular urgency because existing conditions post a serious and immediate threat to the health or welfare of the community AND other financial resources are not available</a:t>
            </a:r>
          </a:p>
          <a:p>
            <a:pPr>
              <a:lnSpc>
                <a:spcPct val="100000"/>
              </a:lnSpc>
              <a:spcBef>
                <a:spcPts val="50"/>
              </a:spcBef>
              <a:buClr>
                <a:srgbClr val="2A5A6B"/>
              </a:buClr>
              <a:buFont typeface="Arial"/>
              <a:buChar char="•"/>
            </a:pPr>
            <a:endParaRPr sz="1750" dirty="0">
              <a:latin typeface="Garamond"/>
              <a:cs typeface="Garamond"/>
            </a:endParaRPr>
          </a:p>
          <a:p>
            <a:pPr marL="469265" lvl="1">
              <a:lnSpc>
                <a:spcPct val="100000"/>
              </a:lnSpc>
              <a:spcBef>
                <a:spcPts val="600"/>
              </a:spcBef>
              <a:buClr>
                <a:srgbClr val="2A5A6B"/>
              </a:buClr>
              <a:tabLst>
                <a:tab pos="756920" algn="l"/>
              </a:tabLst>
            </a:pPr>
            <a:endParaRPr lang="en-US" sz="2400" dirty="0">
              <a:latin typeface="Garamond"/>
              <a:cs typeface="Garamond"/>
            </a:endParaRPr>
          </a:p>
        </p:txBody>
      </p:sp>
    </p:spTree>
    <p:extLst>
      <p:ext uri="{BB962C8B-B14F-4D97-AF65-F5344CB8AC3E}">
        <p14:creationId xmlns:p14="http://schemas.microsoft.com/office/powerpoint/2010/main" val="1695862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64248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45" dirty="0">
                <a:solidFill>
                  <a:srgbClr val="174658"/>
                </a:solidFill>
              </a:rPr>
              <a:t> </a:t>
            </a:r>
            <a:r>
              <a:rPr sz="4400" dirty="0">
                <a:solidFill>
                  <a:srgbClr val="174658"/>
                </a:solidFill>
              </a:rPr>
              <a:t>–</a:t>
            </a:r>
            <a:r>
              <a:rPr sz="4400" spc="-35" dirty="0">
                <a:solidFill>
                  <a:srgbClr val="174658"/>
                </a:solidFill>
              </a:rPr>
              <a:t> </a:t>
            </a:r>
            <a:r>
              <a:rPr sz="4400" spc="-5" dirty="0">
                <a:solidFill>
                  <a:srgbClr val="174658"/>
                </a:solidFill>
              </a:rPr>
              <a:t>“Low/Mod”</a:t>
            </a:r>
            <a:endParaRPr sz="4400"/>
          </a:p>
        </p:txBody>
      </p:sp>
      <p:sp>
        <p:nvSpPr>
          <p:cNvPr id="3" name="object 3"/>
          <p:cNvSpPr txBox="1"/>
          <p:nvPr/>
        </p:nvSpPr>
        <p:spPr>
          <a:xfrm>
            <a:off x="993444" y="1468577"/>
            <a:ext cx="7595234" cy="1074012"/>
          </a:xfrm>
          <a:prstGeom prst="rect">
            <a:avLst/>
          </a:prstGeom>
        </p:spPr>
        <p:txBody>
          <a:bodyPr vert="horz" wrap="square" lIns="0" tIns="12065" rIns="0" bIns="0" rtlCol="0">
            <a:spAutoFit/>
          </a:bodyPr>
          <a:lstStyle/>
          <a:p>
            <a:pPr marL="299085" indent="-287020">
              <a:lnSpc>
                <a:spcPct val="100000"/>
              </a:lnSpc>
              <a:spcBef>
                <a:spcPts val="95"/>
              </a:spcBef>
              <a:buClr>
                <a:srgbClr val="2A5A6B"/>
              </a:buClr>
              <a:buFont typeface="Arial"/>
              <a:buChar char="–"/>
              <a:tabLst>
                <a:tab pos="299085" algn="l"/>
                <a:tab pos="299720" algn="l"/>
              </a:tabLst>
            </a:pPr>
            <a:r>
              <a:rPr sz="1600" spc="-10" dirty="0">
                <a:latin typeface="Calibri"/>
                <a:cs typeface="Calibri"/>
              </a:rPr>
              <a:t>“Low</a:t>
            </a:r>
            <a:r>
              <a:rPr sz="1600" spc="35" dirty="0">
                <a:latin typeface="Calibri"/>
                <a:cs typeface="Calibri"/>
              </a:rPr>
              <a:t> </a:t>
            </a:r>
            <a:r>
              <a:rPr sz="1600" spc="-5" dirty="0">
                <a:latin typeface="Calibri"/>
                <a:cs typeface="Calibri"/>
              </a:rPr>
              <a:t>and</a:t>
            </a:r>
            <a:r>
              <a:rPr sz="1600" spc="-10" dirty="0">
                <a:latin typeface="Calibri"/>
                <a:cs typeface="Calibri"/>
              </a:rPr>
              <a:t> Moderate</a:t>
            </a:r>
            <a:r>
              <a:rPr sz="1600" spc="20" dirty="0">
                <a:latin typeface="Calibri"/>
                <a:cs typeface="Calibri"/>
              </a:rPr>
              <a:t> </a:t>
            </a:r>
            <a:r>
              <a:rPr sz="1600" spc="-10" dirty="0">
                <a:latin typeface="Calibri"/>
                <a:cs typeface="Calibri"/>
              </a:rPr>
              <a:t>Income”</a:t>
            </a:r>
            <a:r>
              <a:rPr sz="1600" spc="20" dirty="0">
                <a:latin typeface="Calibri"/>
                <a:cs typeface="Calibri"/>
              </a:rPr>
              <a:t> </a:t>
            </a:r>
            <a:r>
              <a:rPr sz="1600" spc="-5" dirty="0">
                <a:latin typeface="Calibri"/>
                <a:cs typeface="Calibri"/>
              </a:rPr>
              <a:t>(LMI)</a:t>
            </a:r>
            <a:r>
              <a:rPr sz="1600" spc="10" dirty="0">
                <a:latin typeface="Calibri"/>
                <a:cs typeface="Calibri"/>
              </a:rPr>
              <a:t> </a:t>
            </a:r>
            <a:r>
              <a:rPr sz="1600" spc="-5" dirty="0">
                <a:latin typeface="Calibri"/>
                <a:cs typeface="Calibri"/>
              </a:rPr>
              <a:t>means</a:t>
            </a:r>
            <a:r>
              <a:rPr sz="1600" spc="5" dirty="0">
                <a:latin typeface="Calibri"/>
                <a:cs typeface="Calibri"/>
              </a:rPr>
              <a:t> </a:t>
            </a:r>
            <a:r>
              <a:rPr sz="1600" spc="-5" dirty="0">
                <a:latin typeface="Calibri"/>
                <a:cs typeface="Calibri"/>
              </a:rPr>
              <a:t>a</a:t>
            </a:r>
            <a:r>
              <a:rPr sz="1600" spc="5" dirty="0">
                <a:latin typeface="Calibri"/>
                <a:cs typeface="Calibri"/>
              </a:rPr>
              <a:t> </a:t>
            </a:r>
            <a:r>
              <a:rPr sz="1600" spc="-10" dirty="0">
                <a:latin typeface="Calibri"/>
                <a:cs typeface="Calibri"/>
              </a:rPr>
              <a:t>family</a:t>
            </a:r>
            <a:r>
              <a:rPr sz="1600" spc="-15" dirty="0">
                <a:latin typeface="Calibri"/>
                <a:cs typeface="Calibri"/>
              </a:rPr>
              <a:t> </a:t>
            </a:r>
            <a:r>
              <a:rPr sz="1600" spc="-5" dirty="0">
                <a:latin typeface="Calibri"/>
                <a:cs typeface="Calibri"/>
              </a:rPr>
              <a:t>or</a:t>
            </a:r>
            <a:r>
              <a:rPr sz="1600" spc="15" dirty="0">
                <a:latin typeface="Calibri"/>
                <a:cs typeface="Calibri"/>
              </a:rPr>
              <a:t> </a:t>
            </a:r>
            <a:r>
              <a:rPr sz="1600" spc="-10" dirty="0">
                <a:latin typeface="Calibri"/>
                <a:cs typeface="Calibri"/>
              </a:rPr>
              <a:t>household</a:t>
            </a:r>
            <a:r>
              <a:rPr sz="1600" spc="15" dirty="0">
                <a:latin typeface="Calibri"/>
                <a:cs typeface="Calibri"/>
              </a:rPr>
              <a:t> </a:t>
            </a:r>
            <a:r>
              <a:rPr sz="1600" dirty="0">
                <a:latin typeface="Calibri"/>
                <a:cs typeface="Calibri"/>
              </a:rPr>
              <a:t>with</a:t>
            </a:r>
            <a:r>
              <a:rPr sz="1600" spc="5" dirty="0">
                <a:latin typeface="Calibri"/>
                <a:cs typeface="Calibri"/>
              </a:rPr>
              <a:t> </a:t>
            </a:r>
            <a:r>
              <a:rPr sz="1600" spc="-5" dirty="0">
                <a:latin typeface="Calibri"/>
                <a:cs typeface="Calibri"/>
              </a:rPr>
              <a:t>an</a:t>
            </a:r>
            <a:r>
              <a:rPr sz="1600" spc="-10" dirty="0">
                <a:latin typeface="Calibri"/>
                <a:cs typeface="Calibri"/>
              </a:rPr>
              <a:t> </a:t>
            </a:r>
            <a:r>
              <a:rPr sz="1600" spc="-5" dirty="0">
                <a:latin typeface="Calibri"/>
                <a:cs typeface="Calibri"/>
              </a:rPr>
              <a:t>annual</a:t>
            </a:r>
            <a:r>
              <a:rPr sz="1600" spc="-20" dirty="0">
                <a:latin typeface="Calibri"/>
                <a:cs typeface="Calibri"/>
              </a:rPr>
              <a:t> </a:t>
            </a:r>
            <a:r>
              <a:rPr sz="1600" spc="-10" dirty="0">
                <a:latin typeface="Calibri"/>
                <a:cs typeface="Calibri"/>
              </a:rPr>
              <a:t>income</a:t>
            </a:r>
            <a:endParaRPr sz="1600" dirty="0">
              <a:latin typeface="Calibri"/>
              <a:cs typeface="Calibri"/>
            </a:endParaRPr>
          </a:p>
          <a:p>
            <a:pPr marL="299085">
              <a:lnSpc>
                <a:spcPct val="100000"/>
              </a:lnSpc>
              <a:spcBef>
                <a:spcPts val="5"/>
              </a:spcBef>
            </a:pPr>
            <a:r>
              <a:rPr sz="1600" spc="-5" dirty="0">
                <a:latin typeface="Calibri"/>
                <a:cs typeface="Calibri"/>
              </a:rPr>
              <a:t>less than</a:t>
            </a:r>
            <a:r>
              <a:rPr sz="1600" spc="-15" dirty="0">
                <a:latin typeface="Calibri"/>
                <a:cs typeface="Calibri"/>
              </a:rPr>
              <a:t> </a:t>
            </a:r>
            <a:r>
              <a:rPr sz="1600" spc="-5" dirty="0">
                <a:latin typeface="Calibri"/>
                <a:cs typeface="Calibri"/>
              </a:rPr>
              <a:t>80</a:t>
            </a:r>
            <a:r>
              <a:rPr sz="1600" spc="15" dirty="0">
                <a:latin typeface="Calibri"/>
                <a:cs typeface="Calibri"/>
              </a:rPr>
              <a:t> </a:t>
            </a:r>
            <a:r>
              <a:rPr sz="1600" spc="-15" dirty="0">
                <a:latin typeface="Calibri"/>
                <a:cs typeface="Calibri"/>
              </a:rPr>
              <a:t>percent</a:t>
            </a:r>
            <a:r>
              <a:rPr sz="1600" spc="20" dirty="0">
                <a:latin typeface="Calibri"/>
                <a:cs typeface="Calibri"/>
              </a:rPr>
              <a:t> </a:t>
            </a:r>
            <a:r>
              <a:rPr sz="1600" spc="-5" dirty="0">
                <a:latin typeface="Calibri"/>
                <a:cs typeface="Calibri"/>
              </a:rPr>
              <a:t>of</a:t>
            </a:r>
            <a:r>
              <a:rPr sz="1600" spc="10" dirty="0">
                <a:latin typeface="Calibri"/>
                <a:cs typeface="Calibri"/>
              </a:rPr>
              <a:t> </a:t>
            </a:r>
            <a:r>
              <a:rPr sz="1600" spc="-5" dirty="0">
                <a:latin typeface="Calibri"/>
                <a:cs typeface="Calibri"/>
              </a:rPr>
              <a:t>the </a:t>
            </a:r>
            <a:r>
              <a:rPr sz="1600" spc="-10" dirty="0">
                <a:latin typeface="Calibri"/>
                <a:cs typeface="Calibri"/>
              </a:rPr>
              <a:t>area</a:t>
            </a:r>
            <a:r>
              <a:rPr sz="1600" spc="10" dirty="0">
                <a:latin typeface="Calibri"/>
                <a:cs typeface="Calibri"/>
              </a:rPr>
              <a:t> </a:t>
            </a:r>
            <a:r>
              <a:rPr sz="1600" spc="-5" dirty="0">
                <a:latin typeface="Calibri"/>
                <a:cs typeface="Calibri"/>
              </a:rPr>
              <a:t>median </a:t>
            </a:r>
            <a:r>
              <a:rPr sz="1600" spc="-10" dirty="0">
                <a:latin typeface="Calibri"/>
                <a:cs typeface="Calibri"/>
              </a:rPr>
              <a:t>income.</a:t>
            </a:r>
            <a:endParaRPr sz="1600" dirty="0">
              <a:latin typeface="Calibri"/>
              <a:cs typeface="Calibri"/>
            </a:endParaRPr>
          </a:p>
          <a:p>
            <a:pPr marL="299085" marR="5080" indent="-287020">
              <a:lnSpc>
                <a:spcPct val="100000"/>
              </a:lnSpc>
              <a:spcBef>
                <a:spcPts val="600"/>
              </a:spcBef>
              <a:buClr>
                <a:srgbClr val="2A5A6B"/>
              </a:buClr>
              <a:buFont typeface="Arial"/>
              <a:buChar char="–"/>
              <a:tabLst>
                <a:tab pos="299085" algn="l"/>
                <a:tab pos="299720" algn="l"/>
              </a:tabLst>
            </a:pPr>
            <a:r>
              <a:rPr sz="1600" spc="-10" dirty="0">
                <a:latin typeface="Calibri"/>
                <a:cs typeface="Calibri"/>
              </a:rPr>
              <a:t>Income</a:t>
            </a:r>
            <a:r>
              <a:rPr sz="1600" spc="5" dirty="0">
                <a:latin typeface="Calibri"/>
                <a:cs typeface="Calibri"/>
              </a:rPr>
              <a:t> </a:t>
            </a:r>
            <a:r>
              <a:rPr sz="1600" spc="-5" dirty="0">
                <a:latin typeface="Calibri"/>
                <a:cs typeface="Calibri"/>
              </a:rPr>
              <a:t>Limits</a:t>
            </a:r>
            <a:r>
              <a:rPr sz="1600" spc="-10" dirty="0">
                <a:latin typeface="Calibri"/>
                <a:cs typeface="Calibri"/>
              </a:rPr>
              <a:t> </a:t>
            </a:r>
            <a:r>
              <a:rPr sz="1600" spc="-15" dirty="0">
                <a:latin typeface="Calibri"/>
                <a:cs typeface="Calibri"/>
              </a:rPr>
              <a:t>for</a:t>
            </a:r>
            <a:r>
              <a:rPr sz="1600" spc="15" dirty="0">
                <a:latin typeface="Calibri"/>
                <a:cs typeface="Calibri"/>
              </a:rPr>
              <a:t> </a:t>
            </a:r>
            <a:r>
              <a:rPr sz="1600" spc="-10" dirty="0">
                <a:latin typeface="Calibri"/>
                <a:cs typeface="Calibri"/>
              </a:rPr>
              <a:t>CDBG</a:t>
            </a:r>
            <a:r>
              <a:rPr sz="1600" spc="25" dirty="0">
                <a:latin typeface="Calibri"/>
                <a:cs typeface="Calibri"/>
              </a:rPr>
              <a:t> </a:t>
            </a:r>
            <a:r>
              <a:rPr sz="1600" spc="-15" dirty="0">
                <a:latin typeface="Calibri"/>
                <a:cs typeface="Calibri"/>
              </a:rPr>
              <a:t>are</a:t>
            </a:r>
            <a:r>
              <a:rPr sz="1600" spc="10" dirty="0">
                <a:latin typeface="Calibri"/>
                <a:cs typeface="Calibri"/>
              </a:rPr>
              <a:t> </a:t>
            </a:r>
            <a:r>
              <a:rPr sz="1600" spc="-10" dirty="0">
                <a:latin typeface="Calibri"/>
                <a:cs typeface="Calibri"/>
              </a:rPr>
              <a:t>updated </a:t>
            </a:r>
            <a:r>
              <a:rPr sz="1600" spc="-15" dirty="0">
                <a:latin typeface="Calibri"/>
                <a:cs typeface="Calibri"/>
              </a:rPr>
              <a:t>annually.</a:t>
            </a:r>
            <a:r>
              <a:rPr sz="1600" spc="-30" dirty="0">
                <a:latin typeface="Calibri"/>
                <a:cs typeface="Calibri"/>
              </a:rPr>
              <a:t> </a:t>
            </a:r>
            <a:r>
              <a:rPr sz="1600" spc="-10" dirty="0">
                <a:latin typeface="Calibri"/>
                <a:cs typeface="Calibri"/>
              </a:rPr>
              <a:t>Subrecipients</a:t>
            </a:r>
            <a:r>
              <a:rPr sz="1600" dirty="0">
                <a:latin typeface="Calibri"/>
                <a:cs typeface="Calibri"/>
              </a:rPr>
              <a:t> </a:t>
            </a:r>
            <a:r>
              <a:rPr sz="1600" spc="-15" dirty="0">
                <a:latin typeface="Calibri"/>
                <a:cs typeface="Calibri"/>
              </a:rPr>
              <a:t>are</a:t>
            </a:r>
            <a:r>
              <a:rPr sz="1600" spc="20" dirty="0">
                <a:latin typeface="Calibri"/>
                <a:cs typeface="Calibri"/>
              </a:rPr>
              <a:t> </a:t>
            </a:r>
            <a:r>
              <a:rPr sz="1600" spc="-5" dirty="0">
                <a:latin typeface="Calibri"/>
                <a:cs typeface="Calibri"/>
              </a:rPr>
              <a:t>responsible</a:t>
            </a:r>
            <a:r>
              <a:rPr sz="1600" spc="10" dirty="0">
                <a:latin typeface="Calibri"/>
                <a:cs typeface="Calibri"/>
              </a:rPr>
              <a:t> </a:t>
            </a:r>
            <a:r>
              <a:rPr sz="1600" spc="-15" dirty="0">
                <a:latin typeface="Calibri"/>
                <a:cs typeface="Calibri"/>
              </a:rPr>
              <a:t>for</a:t>
            </a:r>
            <a:r>
              <a:rPr sz="1600" spc="15" dirty="0">
                <a:latin typeface="Calibri"/>
                <a:cs typeface="Calibri"/>
              </a:rPr>
              <a:t> </a:t>
            </a:r>
            <a:r>
              <a:rPr sz="1600" spc="-5" dirty="0">
                <a:latin typeface="Calibri"/>
                <a:cs typeface="Calibri"/>
              </a:rPr>
              <a:t>ensuring </a:t>
            </a:r>
            <a:r>
              <a:rPr sz="1600" spc="-345" dirty="0">
                <a:latin typeface="Calibri"/>
                <a:cs typeface="Calibri"/>
              </a:rPr>
              <a:t> </a:t>
            </a:r>
            <a:r>
              <a:rPr sz="1600" spc="-10" dirty="0">
                <a:latin typeface="Calibri"/>
                <a:cs typeface="Calibri"/>
              </a:rPr>
              <a:t>they</a:t>
            </a:r>
            <a:r>
              <a:rPr sz="1600" spc="5" dirty="0">
                <a:latin typeface="Calibri"/>
                <a:cs typeface="Calibri"/>
              </a:rPr>
              <a:t> </a:t>
            </a:r>
            <a:r>
              <a:rPr sz="1600" spc="-10" dirty="0">
                <a:latin typeface="Calibri"/>
                <a:cs typeface="Calibri"/>
              </a:rPr>
              <a:t>use</a:t>
            </a:r>
            <a:r>
              <a:rPr sz="1600" spc="5" dirty="0">
                <a:latin typeface="Calibri"/>
                <a:cs typeface="Calibri"/>
              </a:rPr>
              <a:t> </a:t>
            </a:r>
            <a:r>
              <a:rPr sz="1600" spc="-5" dirty="0">
                <a:latin typeface="Calibri"/>
                <a:cs typeface="Calibri"/>
              </a:rPr>
              <a:t>the </a:t>
            </a:r>
            <a:r>
              <a:rPr sz="1600" spc="-10" dirty="0">
                <a:latin typeface="Calibri"/>
                <a:cs typeface="Calibri"/>
              </a:rPr>
              <a:t>current</a:t>
            </a:r>
            <a:r>
              <a:rPr sz="1600" spc="35" dirty="0">
                <a:latin typeface="Calibri"/>
                <a:cs typeface="Calibri"/>
              </a:rPr>
              <a:t> </a:t>
            </a:r>
            <a:r>
              <a:rPr sz="1600" spc="-10" dirty="0">
                <a:latin typeface="Calibri"/>
                <a:cs typeface="Calibri"/>
              </a:rPr>
              <a:t>income</a:t>
            </a:r>
            <a:r>
              <a:rPr sz="1600" dirty="0">
                <a:latin typeface="Calibri"/>
                <a:cs typeface="Calibri"/>
              </a:rPr>
              <a:t> </a:t>
            </a:r>
            <a:r>
              <a:rPr sz="1600" spc="-5" dirty="0">
                <a:latin typeface="Calibri"/>
                <a:cs typeface="Calibri"/>
              </a:rPr>
              <a:t>limit</a:t>
            </a:r>
            <a:r>
              <a:rPr sz="1600" spc="-35" dirty="0">
                <a:latin typeface="Calibri"/>
                <a:cs typeface="Calibri"/>
              </a:rPr>
              <a:t> </a:t>
            </a:r>
            <a:r>
              <a:rPr sz="1600" spc="-10" dirty="0">
                <a:latin typeface="Calibri"/>
                <a:cs typeface="Calibri"/>
              </a:rPr>
              <a:t>to</a:t>
            </a:r>
            <a:r>
              <a:rPr sz="1600" spc="5" dirty="0">
                <a:latin typeface="Calibri"/>
                <a:cs typeface="Calibri"/>
              </a:rPr>
              <a:t> </a:t>
            </a:r>
            <a:r>
              <a:rPr sz="1600" spc="-15" dirty="0">
                <a:latin typeface="Calibri"/>
                <a:cs typeface="Calibri"/>
              </a:rPr>
              <a:t>capture</a:t>
            </a:r>
            <a:r>
              <a:rPr sz="1600" spc="5" dirty="0">
                <a:latin typeface="Calibri"/>
                <a:cs typeface="Calibri"/>
              </a:rPr>
              <a:t> </a:t>
            </a:r>
            <a:r>
              <a:rPr sz="1600" spc="-5" dirty="0">
                <a:latin typeface="Calibri"/>
                <a:cs typeface="Calibri"/>
              </a:rPr>
              <a:t>beneficiary</a:t>
            </a:r>
            <a:r>
              <a:rPr sz="1600" dirty="0">
                <a:latin typeface="Calibri"/>
                <a:cs typeface="Calibri"/>
              </a:rPr>
              <a:t> </a:t>
            </a:r>
            <a:r>
              <a:rPr sz="1600" spc="-10" dirty="0">
                <a:latin typeface="Calibri"/>
                <a:cs typeface="Calibri"/>
              </a:rPr>
              <a:t>data.</a:t>
            </a:r>
            <a:endParaRPr lang="en-US" sz="1600" spc="-10" dirty="0">
              <a:latin typeface="Calibri"/>
              <a:cs typeface="Calibri"/>
            </a:endParaRPr>
          </a:p>
        </p:txBody>
      </p:sp>
      <p:sp>
        <p:nvSpPr>
          <p:cNvPr id="4" name="object 4"/>
          <p:cNvSpPr txBox="1"/>
          <p:nvPr/>
        </p:nvSpPr>
        <p:spPr>
          <a:xfrm>
            <a:off x="993444" y="6483807"/>
            <a:ext cx="3786504" cy="240029"/>
          </a:xfrm>
          <a:prstGeom prst="rect">
            <a:avLst/>
          </a:prstGeom>
        </p:spPr>
        <p:txBody>
          <a:bodyPr vert="horz" wrap="square" lIns="0" tIns="13335" rIns="0" bIns="0" rtlCol="0">
            <a:spAutoFit/>
          </a:bodyPr>
          <a:lstStyle/>
          <a:p>
            <a:pPr marL="12700">
              <a:lnSpc>
                <a:spcPct val="100000"/>
              </a:lnSpc>
              <a:spcBef>
                <a:spcPts val="105"/>
              </a:spcBef>
              <a:tabLst>
                <a:tab pos="299085" algn="l"/>
              </a:tabLst>
            </a:pPr>
            <a:r>
              <a:rPr sz="1400" dirty="0">
                <a:solidFill>
                  <a:srgbClr val="2A5A6B"/>
                </a:solidFill>
                <a:latin typeface="Arial"/>
                <a:cs typeface="Arial"/>
                <a:hlinkClick r:id="rId2"/>
              </a:rPr>
              <a:t>–	</a:t>
            </a:r>
            <a:r>
              <a:rPr sz="1400" u="sng" spc="-10" dirty="0">
                <a:solidFill>
                  <a:srgbClr val="E26E1E"/>
                </a:solidFill>
                <a:uFill>
                  <a:solidFill>
                    <a:srgbClr val="E26E1E"/>
                  </a:solidFill>
                </a:uFill>
                <a:latin typeface="Calibri"/>
                <a:cs typeface="Calibri"/>
                <a:hlinkClick r:id="rId2"/>
              </a:rPr>
              <a:t>http://www.huduser.org/portal/datasets/il.html</a:t>
            </a:r>
            <a:endParaRPr sz="1400">
              <a:latin typeface="Calibri"/>
              <a:cs typeface="Calibri"/>
            </a:endParaRPr>
          </a:p>
        </p:txBody>
      </p:sp>
      <p:pic>
        <p:nvPicPr>
          <p:cNvPr id="8" name="Picture 7">
            <a:extLst>
              <a:ext uri="{FF2B5EF4-FFF2-40B4-BE49-F238E27FC236}">
                <a16:creationId xmlns:a16="http://schemas.microsoft.com/office/drawing/2014/main" id="{026FF4CA-5ED8-FA6F-30C5-7A9B3091BB38}"/>
              </a:ext>
            </a:extLst>
          </p:cNvPr>
          <p:cNvPicPr>
            <a:picLocks noChangeAspect="1"/>
          </p:cNvPicPr>
          <p:nvPr/>
        </p:nvPicPr>
        <p:blipFill>
          <a:blip r:embed="rId3"/>
          <a:stretch>
            <a:fillRect/>
          </a:stretch>
        </p:blipFill>
        <p:spPr>
          <a:xfrm>
            <a:off x="1142999" y="2784474"/>
            <a:ext cx="7205241" cy="2930526"/>
          </a:xfrm>
          <a:prstGeom prst="rect">
            <a:avLst/>
          </a:prstGeom>
        </p:spPr>
      </p:pic>
    </p:spTree>
    <p:extLst>
      <p:ext uri="{BB962C8B-B14F-4D97-AF65-F5344CB8AC3E}">
        <p14:creationId xmlns:p14="http://schemas.microsoft.com/office/powerpoint/2010/main" val="3467404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619442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20" dirty="0">
                <a:solidFill>
                  <a:srgbClr val="174658"/>
                </a:solidFill>
              </a:rPr>
              <a:t> </a:t>
            </a:r>
            <a:r>
              <a:rPr sz="4400" dirty="0">
                <a:solidFill>
                  <a:srgbClr val="174658"/>
                </a:solidFill>
              </a:rPr>
              <a:t>–</a:t>
            </a:r>
            <a:r>
              <a:rPr sz="4400" spc="-10" dirty="0">
                <a:solidFill>
                  <a:srgbClr val="174658"/>
                </a:solidFill>
              </a:rPr>
              <a:t> National</a:t>
            </a:r>
            <a:r>
              <a:rPr sz="4400" spc="-30" dirty="0">
                <a:solidFill>
                  <a:srgbClr val="174658"/>
                </a:solidFill>
              </a:rPr>
              <a:t> </a:t>
            </a:r>
            <a:r>
              <a:rPr sz="4400" spc="-5" dirty="0">
                <a:solidFill>
                  <a:srgbClr val="174658"/>
                </a:solidFill>
              </a:rPr>
              <a:t>Objective</a:t>
            </a:r>
            <a:endParaRPr sz="4400"/>
          </a:p>
        </p:txBody>
      </p:sp>
      <p:sp>
        <p:nvSpPr>
          <p:cNvPr id="3" name="object 3"/>
          <p:cNvSpPr txBox="1"/>
          <p:nvPr/>
        </p:nvSpPr>
        <p:spPr>
          <a:xfrm>
            <a:off x="535940" y="1446661"/>
            <a:ext cx="8043545" cy="4547399"/>
          </a:xfrm>
          <a:prstGeom prst="rect">
            <a:avLst/>
          </a:prstGeom>
        </p:spPr>
        <p:txBody>
          <a:bodyPr vert="horz" wrap="square" lIns="0" tIns="99060" rIns="0" bIns="0" rtlCol="0">
            <a:spAutoFit/>
          </a:bodyPr>
          <a:lstStyle/>
          <a:p>
            <a:pPr marL="355600" indent="-342900">
              <a:lnSpc>
                <a:spcPct val="100000"/>
              </a:lnSpc>
              <a:spcBef>
                <a:spcPts val="780"/>
              </a:spcBef>
              <a:buClr>
                <a:srgbClr val="2A5A6B"/>
              </a:buClr>
              <a:buFont typeface="Arial"/>
              <a:buChar char="•"/>
              <a:tabLst>
                <a:tab pos="354965" algn="l"/>
                <a:tab pos="355600" algn="l"/>
              </a:tabLst>
            </a:pPr>
            <a:r>
              <a:rPr sz="2400" b="1" spc="-10" dirty="0">
                <a:latin typeface="Garamond"/>
                <a:cs typeface="Garamond"/>
              </a:rPr>
              <a:t>Low/Mod</a:t>
            </a:r>
            <a:r>
              <a:rPr sz="2400" b="1" spc="600" dirty="0">
                <a:latin typeface="Times New Roman"/>
                <a:cs typeface="Times New Roman"/>
              </a:rPr>
              <a:t>  </a:t>
            </a:r>
            <a:r>
              <a:rPr sz="2400" b="1" spc="5" dirty="0">
                <a:latin typeface="Garamond"/>
                <a:cs typeface="Garamond"/>
              </a:rPr>
              <a:t>Area</a:t>
            </a:r>
            <a:r>
              <a:rPr sz="2400" b="1" spc="5" dirty="0">
                <a:latin typeface="Times New Roman"/>
                <a:cs typeface="Times New Roman"/>
              </a:rPr>
              <a:t>  </a:t>
            </a:r>
            <a:r>
              <a:rPr sz="2400" b="1" spc="595" dirty="0">
                <a:latin typeface="Times New Roman"/>
                <a:cs typeface="Times New Roman"/>
              </a:rPr>
              <a:t> </a:t>
            </a:r>
            <a:r>
              <a:rPr sz="2400" b="1" spc="-5" dirty="0">
                <a:latin typeface="Garamond"/>
                <a:cs typeface="Garamond"/>
              </a:rPr>
              <a:t>Benefit</a:t>
            </a:r>
            <a:r>
              <a:rPr lang="en-US" sz="2400" b="1" spc="-5" dirty="0">
                <a:latin typeface="Garamond"/>
                <a:cs typeface="Garamond"/>
              </a:rPr>
              <a:t> (LMA)</a:t>
            </a:r>
            <a:endParaRPr sz="2400" dirty="0">
              <a:latin typeface="Garamond"/>
              <a:cs typeface="Garamond"/>
            </a:endParaRPr>
          </a:p>
          <a:p>
            <a:pPr marL="756285" lvl="1" indent="-287020">
              <a:lnSpc>
                <a:spcPct val="100000"/>
              </a:lnSpc>
              <a:spcBef>
                <a:spcPts val="620"/>
              </a:spcBef>
              <a:buClr>
                <a:srgbClr val="2A5A6B"/>
              </a:buClr>
              <a:buFont typeface="Arial"/>
              <a:buChar char="–"/>
              <a:tabLst>
                <a:tab pos="756285" algn="l"/>
                <a:tab pos="756920" algn="l"/>
              </a:tabLst>
            </a:pPr>
            <a:r>
              <a:rPr sz="2200" spc="-10" dirty="0">
                <a:latin typeface="Garamond"/>
                <a:cs typeface="Garamond"/>
              </a:rPr>
              <a:t>Activities</a:t>
            </a:r>
            <a:r>
              <a:rPr sz="2200" spc="-15" dirty="0">
                <a:latin typeface="Garamond"/>
                <a:cs typeface="Garamond"/>
              </a:rPr>
              <a:t> </a:t>
            </a:r>
            <a:r>
              <a:rPr sz="2200" spc="-10" dirty="0">
                <a:latin typeface="Garamond"/>
                <a:cs typeface="Garamond"/>
              </a:rPr>
              <a:t>must</a:t>
            </a:r>
            <a:r>
              <a:rPr sz="2200" spc="-5" dirty="0">
                <a:latin typeface="Garamond"/>
                <a:cs typeface="Garamond"/>
              </a:rPr>
              <a:t> be</a:t>
            </a:r>
            <a:r>
              <a:rPr sz="2200" dirty="0">
                <a:latin typeface="Garamond"/>
                <a:cs typeface="Garamond"/>
              </a:rPr>
              <a:t> </a:t>
            </a:r>
            <a:r>
              <a:rPr sz="2200" spc="-10" dirty="0">
                <a:latin typeface="Garamond"/>
                <a:cs typeface="Garamond"/>
              </a:rPr>
              <a:t>open</a:t>
            </a:r>
            <a:r>
              <a:rPr sz="2200" spc="20" dirty="0">
                <a:latin typeface="Garamond"/>
                <a:cs typeface="Garamond"/>
              </a:rPr>
              <a:t> </a:t>
            </a:r>
            <a:r>
              <a:rPr sz="2200" spc="-5" dirty="0">
                <a:latin typeface="Garamond"/>
                <a:cs typeface="Garamond"/>
              </a:rPr>
              <a:t>to</a:t>
            </a:r>
            <a:r>
              <a:rPr sz="2200" dirty="0">
                <a:latin typeface="Garamond"/>
                <a:cs typeface="Garamond"/>
              </a:rPr>
              <a:t> </a:t>
            </a:r>
            <a:r>
              <a:rPr sz="2200" spc="-10" dirty="0">
                <a:latin typeface="Garamond"/>
                <a:cs typeface="Garamond"/>
              </a:rPr>
              <a:t>and</a:t>
            </a:r>
            <a:r>
              <a:rPr sz="2200" spc="20" dirty="0">
                <a:latin typeface="Garamond"/>
                <a:cs typeface="Garamond"/>
              </a:rPr>
              <a:t> </a:t>
            </a:r>
            <a:r>
              <a:rPr sz="2200" spc="-10" dirty="0">
                <a:latin typeface="Garamond"/>
                <a:cs typeface="Garamond"/>
              </a:rPr>
              <a:t>benefit</a:t>
            </a:r>
            <a:r>
              <a:rPr sz="2200" spc="15" dirty="0">
                <a:latin typeface="Garamond"/>
                <a:cs typeface="Garamond"/>
              </a:rPr>
              <a:t> </a:t>
            </a:r>
            <a:r>
              <a:rPr sz="2200" spc="-5" dirty="0">
                <a:latin typeface="Garamond"/>
                <a:cs typeface="Garamond"/>
              </a:rPr>
              <a:t>all</a:t>
            </a:r>
            <a:r>
              <a:rPr sz="2200" dirty="0">
                <a:latin typeface="Garamond"/>
                <a:cs typeface="Garamond"/>
              </a:rPr>
              <a:t> </a:t>
            </a:r>
            <a:r>
              <a:rPr sz="2200" spc="-5" dirty="0">
                <a:latin typeface="Garamond"/>
                <a:cs typeface="Garamond"/>
              </a:rPr>
              <a:t>residents</a:t>
            </a:r>
            <a:r>
              <a:rPr sz="2200" dirty="0">
                <a:latin typeface="Garamond"/>
                <a:cs typeface="Garamond"/>
              </a:rPr>
              <a:t> </a:t>
            </a:r>
            <a:r>
              <a:rPr sz="2200" spc="-5" dirty="0">
                <a:latin typeface="Garamond"/>
                <a:cs typeface="Garamond"/>
              </a:rPr>
              <a:t>of</a:t>
            </a:r>
            <a:r>
              <a:rPr sz="2200" spc="295" dirty="0">
                <a:latin typeface="Garamond"/>
                <a:cs typeface="Garamond"/>
              </a:rPr>
              <a:t> </a:t>
            </a:r>
            <a:r>
              <a:rPr sz="2200" spc="-5" dirty="0">
                <a:latin typeface="Garamond"/>
                <a:cs typeface="Garamond"/>
              </a:rPr>
              <a:t>the</a:t>
            </a:r>
            <a:r>
              <a:rPr sz="2200" spc="5" dirty="0">
                <a:latin typeface="Garamond"/>
                <a:cs typeface="Garamond"/>
              </a:rPr>
              <a:t> </a:t>
            </a:r>
            <a:r>
              <a:rPr sz="2200" spc="-10" dirty="0">
                <a:latin typeface="Garamond"/>
                <a:cs typeface="Garamond"/>
              </a:rPr>
              <a:t>area</a:t>
            </a:r>
            <a:endParaRPr sz="2200" dirty="0">
              <a:latin typeface="Garamond"/>
              <a:cs typeface="Garamond"/>
            </a:endParaRPr>
          </a:p>
          <a:p>
            <a:pPr marL="756285" lvl="1" indent="-287020">
              <a:lnSpc>
                <a:spcPct val="100000"/>
              </a:lnSpc>
              <a:spcBef>
                <a:spcPts val="600"/>
              </a:spcBef>
              <a:buClr>
                <a:srgbClr val="2A5A6B"/>
              </a:buClr>
              <a:buFont typeface="Arial"/>
              <a:buChar char="–"/>
              <a:tabLst>
                <a:tab pos="756285" algn="l"/>
                <a:tab pos="756920" algn="l"/>
              </a:tabLst>
            </a:pPr>
            <a:r>
              <a:rPr sz="2200" dirty="0">
                <a:latin typeface="Garamond"/>
                <a:cs typeface="Garamond"/>
              </a:rPr>
              <a:t>Agency </a:t>
            </a:r>
            <a:r>
              <a:rPr sz="2200" spc="-10" dirty="0">
                <a:latin typeface="Garamond"/>
                <a:cs typeface="Garamond"/>
              </a:rPr>
              <a:t>must </a:t>
            </a:r>
            <a:r>
              <a:rPr sz="2200" spc="5" dirty="0">
                <a:latin typeface="Garamond"/>
                <a:cs typeface="Garamond"/>
              </a:rPr>
              <a:t>determine</a:t>
            </a:r>
            <a:r>
              <a:rPr sz="2200" dirty="0">
                <a:latin typeface="Garamond"/>
                <a:cs typeface="Garamond"/>
              </a:rPr>
              <a:t> </a:t>
            </a:r>
            <a:r>
              <a:rPr sz="2200" spc="5" dirty="0">
                <a:latin typeface="Garamond"/>
                <a:cs typeface="Garamond"/>
              </a:rPr>
              <a:t>service </a:t>
            </a:r>
            <a:r>
              <a:rPr sz="2200" spc="-10" dirty="0">
                <a:latin typeface="Garamond"/>
                <a:cs typeface="Garamond"/>
              </a:rPr>
              <a:t>area</a:t>
            </a:r>
            <a:r>
              <a:rPr sz="2200" spc="10" dirty="0">
                <a:latin typeface="Garamond"/>
                <a:cs typeface="Garamond"/>
              </a:rPr>
              <a:t> </a:t>
            </a:r>
            <a:r>
              <a:rPr sz="2200" spc="-5" dirty="0">
                <a:latin typeface="Garamond"/>
                <a:cs typeface="Garamond"/>
              </a:rPr>
              <a:t>of</a:t>
            </a:r>
            <a:r>
              <a:rPr sz="2200" spc="290" dirty="0">
                <a:latin typeface="Garamond"/>
                <a:cs typeface="Garamond"/>
              </a:rPr>
              <a:t> </a:t>
            </a:r>
            <a:r>
              <a:rPr sz="2200" spc="-10" dirty="0">
                <a:latin typeface="Garamond"/>
                <a:cs typeface="Garamond"/>
              </a:rPr>
              <a:t>activity</a:t>
            </a:r>
            <a:endParaRPr sz="2200" dirty="0">
              <a:latin typeface="Garamond"/>
              <a:cs typeface="Garamond"/>
            </a:endParaRPr>
          </a:p>
          <a:p>
            <a:pPr marL="756285" lvl="1" indent="-287020">
              <a:lnSpc>
                <a:spcPct val="100000"/>
              </a:lnSpc>
              <a:spcBef>
                <a:spcPts val="600"/>
              </a:spcBef>
              <a:buClr>
                <a:srgbClr val="2A5A6B"/>
              </a:buClr>
              <a:buFont typeface="Arial"/>
              <a:buChar char="–"/>
              <a:tabLst>
                <a:tab pos="756285" algn="l"/>
                <a:tab pos="756920" algn="l"/>
              </a:tabLst>
            </a:pPr>
            <a:r>
              <a:rPr sz="2200" spc="-10" dirty="0">
                <a:latin typeface="Garamond"/>
                <a:cs typeface="Garamond"/>
              </a:rPr>
              <a:t>Area</a:t>
            </a:r>
            <a:r>
              <a:rPr sz="2200" spc="-5" dirty="0">
                <a:latin typeface="Garamond"/>
                <a:cs typeface="Garamond"/>
              </a:rPr>
              <a:t> </a:t>
            </a:r>
            <a:r>
              <a:rPr sz="2200" spc="-10" dirty="0">
                <a:latin typeface="Garamond"/>
                <a:cs typeface="Garamond"/>
              </a:rPr>
              <a:t>must</a:t>
            </a:r>
            <a:r>
              <a:rPr sz="2200" dirty="0">
                <a:latin typeface="Garamond"/>
                <a:cs typeface="Garamond"/>
              </a:rPr>
              <a:t> </a:t>
            </a:r>
            <a:r>
              <a:rPr sz="2200" spc="-5" dirty="0">
                <a:latin typeface="Garamond"/>
                <a:cs typeface="Garamond"/>
              </a:rPr>
              <a:t>be </a:t>
            </a:r>
            <a:r>
              <a:rPr sz="2200" spc="-10" dirty="0">
                <a:latin typeface="Garamond"/>
                <a:cs typeface="Garamond"/>
              </a:rPr>
              <a:t>primarily</a:t>
            </a:r>
            <a:r>
              <a:rPr sz="2200" spc="30" dirty="0">
                <a:latin typeface="Garamond"/>
                <a:cs typeface="Garamond"/>
              </a:rPr>
              <a:t> </a:t>
            </a:r>
            <a:r>
              <a:rPr sz="2200" spc="-10" dirty="0">
                <a:latin typeface="Garamond"/>
                <a:cs typeface="Garamond"/>
              </a:rPr>
              <a:t>residential</a:t>
            </a:r>
            <a:endParaRPr sz="2200" dirty="0">
              <a:latin typeface="Garamond"/>
              <a:cs typeface="Garamond"/>
            </a:endParaRPr>
          </a:p>
          <a:p>
            <a:pPr marL="756285" marR="5080" lvl="1" indent="-287020">
              <a:lnSpc>
                <a:spcPct val="100000"/>
              </a:lnSpc>
              <a:spcBef>
                <a:spcPts val="600"/>
              </a:spcBef>
              <a:buClr>
                <a:srgbClr val="2A5A6B"/>
              </a:buClr>
              <a:buFont typeface="Arial"/>
              <a:buChar char="–"/>
              <a:tabLst>
                <a:tab pos="756285" algn="l"/>
                <a:tab pos="756920" algn="l"/>
              </a:tabLst>
            </a:pPr>
            <a:r>
              <a:rPr sz="2200" spc="-5" dirty="0">
                <a:latin typeface="Garamond"/>
                <a:cs typeface="Garamond"/>
              </a:rPr>
              <a:t>At</a:t>
            </a:r>
            <a:r>
              <a:rPr sz="2200" dirty="0">
                <a:latin typeface="Garamond"/>
                <a:cs typeface="Garamond"/>
              </a:rPr>
              <a:t> </a:t>
            </a:r>
            <a:r>
              <a:rPr sz="2200" spc="-5" dirty="0">
                <a:latin typeface="Garamond"/>
                <a:cs typeface="Garamond"/>
              </a:rPr>
              <a:t>least</a:t>
            </a:r>
            <a:r>
              <a:rPr sz="2200" spc="5" dirty="0">
                <a:latin typeface="Garamond"/>
                <a:cs typeface="Garamond"/>
              </a:rPr>
              <a:t> </a:t>
            </a:r>
            <a:r>
              <a:rPr lang="en-US" sz="2200" spc="-5" dirty="0">
                <a:latin typeface="Garamond"/>
                <a:cs typeface="Garamond"/>
              </a:rPr>
              <a:t>38.29</a:t>
            </a:r>
            <a:r>
              <a:rPr sz="2200" spc="-5" dirty="0">
                <a:latin typeface="Garamond"/>
                <a:cs typeface="Garamond"/>
              </a:rPr>
              <a:t>%</a:t>
            </a:r>
            <a:r>
              <a:rPr sz="2200" spc="20" dirty="0">
                <a:latin typeface="Garamond"/>
                <a:cs typeface="Garamond"/>
              </a:rPr>
              <a:t> </a:t>
            </a:r>
            <a:r>
              <a:rPr sz="2200" spc="-5" dirty="0">
                <a:latin typeface="Garamond"/>
                <a:cs typeface="Garamond"/>
              </a:rPr>
              <a:t>of</a:t>
            </a:r>
            <a:r>
              <a:rPr sz="2200" spc="300" dirty="0">
                <a:latin typeface="Garamond"/>
                <a:cs typeface="Garamond"/>
              </a:rPr>
              <a:t> </a:t>
            </a:r>
            <a:r>
              <a:rPr lang="en-US" sz="2200" spc="-10" dirty="0">
                <a:latin typeface="Garamond"/>
                <a:cs typeface="Garamond"/>
              </a:rPr>
              <a:t>project beneficiaries </a:t>
            </a:r>
            <a:r>
              <a:rPr sz="2200" spc="-10" dirty="0">
                <a:latin typeface="Garamond"/>
                <a:cs typeface="Garamond"/>
              </a:rPr>
              <a:t>must</a:t>
            </a:r>
            <a:r>
              <a:rPr sz="2200" spc="10" dirty="0">
                <a:latin typeface="Garamond"/>
                <a:cs typeface="Garamond"/>
              </a:rPr>
              <a:t> </a:t>
            </a:r>
            <a:r>
              <a:rPr sz="2200" spc="-5" dirty="0">
                <a:latin typeface="Garamond"/>
                <a:cs typeface="Garamond"/>
              </a:rPr>
              <a:t>be</a:t>
            </a:r>
            <a:r>
              <a:rPr sz="2200" dirty="0">
                <a:latin typeface="Garamond"/>
                <a:cs typeface="Garamond"/>
              </a:rPr>
              <a:t> </a:t>
            </a:r>
            <a:r>
              <a:rPr sz="2200" spc="-5" dirty="0">
                <a:latin typeface="Garamond"/>
                <a:cs typeface="Garamond"/>
              </a:rPr>
              <a:t>LMI;</a:t>
            </a:r>
            <a:r>
              <a:rPr sz="2200" spc="15" dirty="0">
                <a:latin typeface="Garamond"/>
                <a:cs typeface="Garamond"/>
              </a:rPr>
              <a:t> </a:t>
            </a:r>
            <a:r>
              <a:rPr sz="2200" dirty="0">
                <a:latin typeface="Garamond"/>
                <a:cs typeface="Garamond"/>
              </a:rPr>
              <a:t>determined</a:t>
            </a:r>
            <a:r>
              <a:rPr sz="2200" spc="10" dirty="0">
                <a:latin typeface="Garamond"/>
                <a:cs typeface="Garamond"/>
              </a:rPr>
              <a:t> </a:t>
            </a:r>
            <a:r>
              <a:rPr sz="2200" spc="-20" dirty="0">
                <a:latin typeface="Garamond"/>
                <a:cs typeface="Garamond"/>
              </a:rPr>
              <a:t>by</a:t>
            </a:r>
            <a:r>
              <a:rPr lang="en-US" sz="2200" spc="-20" dirty="0">
                <a:latin typeface="Garamond"/>
                <a:cs typeface="Garamond"/>
              </a:rPr>
              <a:t> Census block group or household surveys</a:t>
            </a:r>
            <a:endParaRPr sz="2200" dirty="0">
              <a:latin typeface="Garamond"/>
              <a:cs typeface="Garamond"/>
            </a:endParaRPr>
          </a:p>
          <a:p>
            <a:pPr marL="756285" lvl="1" indent="-287020">
              <a:lnSpc>
                <a:spcPct val="100000"/>
              </a:lnSpc>
              <a:spcBef>
                <a:spcPts val="600"/>
              </a:spcBef>
              <a:buClr>
                <a:srgbClr val="2A5A6B"/>
              </a:buClr>
              <a:buFont typeface="Arial"/>
              <a:buChar char="–"/>
              <a:tabLst>
                <a:tab pos="756285" algn="l"/>
                <a:tab pos="756920" algn="l"/>
              </a:tabLst>
            </a:pPr>
            <a:r>
              <a:rPr lang="en-US" sz="2200" spc="-30" dirty="0">
                <a:latin typeface="Garamond"/>
                <a:cs typeface="Garamond"/>
              </a:rPr>
              <a:t>Activity Examples:</a:t>
            </a:r>
            <a:endParaRPr sz="2200" dirty="0">
              <a:latin typeface="Garamond"/>
              <a:cs typeface="Garamond"/>
            </a:endParaRPr>
          </a:p>
          <a:p>
            <a:pPr marL="1155700" lvl="2" indent="-229235">
              <a:lnSpc>
                <a:spcPct val="100000"/>
              </a:lnSpc>
              <a:spcBef>
                <a:spcPts val="605"/>
              </a:spcBef>
              <a:buClr>
                <a:srgbClr val="2A5A6B"/>
              </a:buClr>
              <a:buFont typeface="Arial"/>
              <a:buChar char="•"/>
              <a:tabLst>
                <a:tab pos="1155700" algn="l"/>
                <a:tab pos="1156335" algn="l"/>
              </a:tabLst>
            </a:pPr>
            <a:r>
              <a:rPr lang="en-US" sz="2200" spc="-10" dirty="0">
                <a:latin typeface="Garamond"/>
                <a:cs typeface="Garamond"/>
              </a:rPr>
              <a:t>Street Reconstruction (not resurfacing)</a:t>
            </a:r>
            <a:endParaRPr sz="22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200" spc="-10" dirty="0">
                <a:latin typeface="Garamond"/>
                <a:cs typeface="Garamond"/>
              </a:rPr>
              <a:t>Neighborhood</a:t>
            </a:r>
            <a:r>
              <a:rPr sz="2200" spc="40" dirty="0">
                <a:latin typeface="Garamond"/>
                <a:cs typeface="Garamond"/>
              </a:rPr>
              <a:t> </a:t>
            </a:r>
            <a:r>
              <a:rPr sz="2200" spc="-10" dirty="0">
                <a:latin typeface="Garamond"/>
                <a:cs typeface="Garamond"/>
              </a:rPr>
              <a:t>cleanups</a:t>
            </a:r>
            <a:endParaRPr sz="22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200" spc="-25" dirty="0">
                <a:latin typeface="Garamond"/>
                <a:cs typeface="Garamond"/>
              </a:rPr>
              <a:t>Water/sewer</a:t>
            </a:r>
            <a:r>
              <a:rPr sz="2200" spc="-15" dirty="0">
                <a:latin typeface="Garamond"/>
                <a:cs typeface="Garamond"/>
              </a:rPr>
              <a:t> </a:t>
            </a:r>
            <a:r>
              <a:rPr sz="2200" spc="-10" dirty="0">
                <a:latin typeface="Garamond"/>
                <a:cs typeface="Garamond"/>
              </a:rPr>
              <a:t>improvements</a:t>
            </a:r>
            <a:endParaRPr sz="22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200" spc="-10" dirty="0">
                <a:latin typeface="Garamond"/>
                <a:cs typeface="Garamond"/>
              </a:rPr>
              <a:t>Creation</a:t>
            </a:r>
            <a:r>
              <a:rPr sz="2200" spc="25" dirty="0">
                <a:latin typeface="Garamond"/>
                <a:cs typeface="Garamond"/>
              </a:rPr>
              <a:t> </a:t>
            </a:r>
            <a:r>
              <a:rPr sz="2200" spc="-5" dirty="0">
                <a:latin typeface="Garamond"/>
                <a:cs typeface="Garamond"/>
              </a:rPr>
              <a:t>of</a:t>
            </a:r>
            <a:r>
              <a:rPr sz="2200" spc="290" dirty="0">
                <a:latin typeface="Garamond"/>
                <a:cs typeface="Garamond"/>
              </a:rPr>
              <a:t> </a:t>
            </a:r>
            <a:r>
              <a:rPr sz="2200" spc="-5" dirty="0">
                <a:latin typeface="Garamond"/>
                <a:cs typeface="Garamond"/>
              </a:rPr>
              <a:t>a</a:t>
            </a:r>
            <a:r>
              <a:rPr sz="2200" spc="5" dirty="0">
                <a:latin typeface="Garamond"/>
                <a:cs typeface="Garamond"/>
              </a:rPr>
              <a:t> </a:t>
            </a:r>
            <a:r>
              <a:rPr sz="2200" spc="-10" dirty="0">
                <a:latin typeface="Garamond"/>
                <a:cs typeface="Garamond"/>
              </a:rPr>
              <a:t>neighborhood</a:t>
            </a:r>
            <a:r>
              <a:rPr sz="2200" spc="45" dirty="0">
                <a:latin typeface="Garamond"/>
                <a:cs typeface="Garamond"/>
              </a:rPr>
              <a:t> </a:t>
            </a:r>
            <a:r>
              <a:rPr sz="2200" spc="-10" dirty="0">
                <a:latin typeface="Garamond"/>
                <a:cs typeface="Garamond"/>
              </a:rPr>
              <a:t>park</a:t>
            </a:r>
            <a:endParaRPr sz="2200" dirty="0">
              <a:latin typeface="Garamond"/>
              <a:cs typeface="Garamond"/>
            </a:endParaRPr>
          </a:p>
        </p:txBody>
      </p:sp>
    </p:spTree>
    <p:extLst>
      <p:ext uri="{BB962C8B-B14F-4D97-AF65-F5344CB8AC3E}">
        <p14:creationId xmlns:p14="http://schemas.microsoft.com/office/powerpoint/2010/main" val="3926309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619442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20" dirty="0">
                <a:solidFill>
                  <a:srgbClr val="174658"/>
                </a:solidFill>
              </a:rPr>
              <a:t> </a:t>
            </a:r>
            <a:r>
              <a:rPr sz="4400" dirty="0">
                <a:solidFill>
                  <a:srgbClr val="174658"/>
                </a:solidFill>
              </a:rPr>
              <a:t>–</a:t>
            </a:r>
            <a:r>
              <a:rPr sz="4400" spc="-10" dirty="0">
                <a:solidFill>
                  <a:srgbClr val="174658"/>
                </a:solidFill>
              </a:rPr>
              <a:t> National</a:t>
            </a:r>
            <a:r>
              <a:rPr sz="4400" spc="-30" dirty="0">
                <a:solidFill>
                  <a:srgbClr val="174658"/>
                </a:solidFill>
              </a:rPr>
              <a:t> </a:t>
            </a:r>
            <a:r>
              <a:rPr sz="4400" spc="-5" dirty="0">
                <a:solidFill>
                  <a:srgbClr val="174658"/>
                </a:solidFill>
              </a:rPr>
              <a:t>Objective</a:t>
            </a:r>
            <a:endParaRPr sz="4400"/>
          </a:p>
        </p:txBody>
      </p:sp>
      <p:sp>
        <p:nvSpPr>
          <p:cNvPr id="3" name="object 3"/>
          <p:cNvSpPr txBox="1"/>
          <p:nvPr/>
        </p:nvSpPr>
        <p:spPr>
          <a:xfrm>
            <a:off x="535940" y="1446661"/>
            <a:ext cx="8043545" cy="5009064"/>
          </a:xfrm>
          <a:prstGeom prst="rect">
            <a:avLst/>
          </a:prstGeom>
        </p:spPr>
        <p:txBody>
          <a:bodyPr vert="horz" wrap="square" lIns="0" tIns="99060" rIns="0" bIns="0" rtlCol="0">
            <a:spAutoFit/>
          </a:bodyPr>
          <a:lstStyle/>
          <a:p>
            <a:pPr marL="355600" indent="-342900">
              <a:lnSpc>
                <a:spcPct val="100000"/>
              </a:lnSpc>
              <a:spcBef>
                <a:spcPts val="780"/>
              </a:spcBef>
              <a:buClr>
                <a:srgbClr val="2A5A6B"/>
              </a:buClr>
              <a:buFont typeface="Arial"/>
              <a:buChar char="•"/>
              <a:tabLst>
                <a:tab pos="354965" algn="l"/>
                <a:tab pos="355600" algn="l"/>
              </a:tabLst>
            </a:pPr>
            <a:r>
              <a:rPr lang="en-US" sz="2400" b="1" spc="-10" dirty="0">
                <a:latin typeface="Garamond"/>
                <a:cs typeface="Garamond"/>
              </a:rPr>
              <a:t>Where are the LMI Areas?</a:t>
            </a:r>
            <a:endParaRPr sz="2400" dirty="0">
              <a:latin typeface="Garamond"/>
              <a:cs typeface="Garamond"/>
            </a:endParaRPr>
          </a:p>
          <a:p>
            <a:pPr marL="756285" lvl="1" indent="-287020">
              <a:lnSpc>
                <a:spcPct val="100000"/>
              </a:lnSpc>
              <a:spcBef>
                <a:spcPts val="620"/>
              </a:spcBef>
              <a:buClr>
                <a:srgbClr val="2A5A6B"/>
              </a:buClr>
              <a:buFont typeface="Arial"/>
              <a:buChar char="–"/>
              <a:tabLst>
                <a:tab pos="756285" algn="l"/>
                <a:tab pos="756920" algn="l"/>
              </a:tabLst>
            </a:pPr>
            <a:r>
              <a:rPr lang="en-US" sz="2200" dirty="0">
                <a:latin typeface="Garamond"/>
                <a:cs typeface="Garamond"/>
              </a:rPr>
              <a:t>Go to </a:t>
            </a:r>
            <a:r>
              <a:rPr lang="en-US" sz="2200" dirty="0">
                <a:latin typeface="Garamond"/>
                <a:cs typeface="Garamond"/>
                <a:hlinkClick r:id="rId2"/>
              </a:rPr>
              <a:t>https://www.lehighcounty.org/Departments/Community-Economic-Development/CDBG-Grant-Application</a:t>
            </a:r>
            <a:endParaRPr lang="en-US" sz="2200" dirty="0">
              <a:latin typeface="Garamond"/>
              <a:cs typeface="Garamond"/>
            </a:endParaRPr>
          </a:p>
          <a:p>
            <a:pPr marL="1213485" lvl="2" indent="-287020">
              <a:spcBef>
                <a:spcPts val="620"/>
              </a:spcBef>
              <a:buClr>
                <a:srgbClr val="2A5A6B"/>
              </a:buClr>
              <a:buFont typeface="Arial"/>
              <a:buChar char="–"/>
              <a:tabLst>
                <a:tab pos="756285" algn="l"/>
                <a:tab pos="756920" algn="l"/>
              </a:tabLst>
            </a:pPr>
            <a:r>
              <a:rPr lang="en-US" dirty="0">
                <a:latin typeface="Garamond"/>
                <a:cs typeface="Garamond"/>
              </a:rPr>
              <a:t>“Low Mod Income Data”</a:t>
            </a:r>
          </a:p>
          <a:p>
            <a:pPr marL="1670685" lvl="3" indent="-287020">
              <a:spcBef>
                <a:spcPts val="620"/>
              </a:spcBef>
              <a:buClr>
                <a:srgbClr val="2A5A6B"/>
              </a:buClr>
              <a:buFont typeface="Arial"/>
              <a:buChar char="–"/>
              <a:tabLst>
                <a:tab pos="756285" algn="l"/>
                <a:tab pos="756920" algn="l"/>
              </a:tabLst>
            </a:pPr>
            <a:r>
              <a:rPr lang="en-US" dirty="0">
                <a:latin typeface="Garamond"/>
                <a:cs typeface="Garamond"/>
              </a:rPr>
              <a:t>Lists all Lehigh County block groups’ LMI percentage</a:t>
            </a:r>
          </a:p>
          <a:p>
            <a:pPr marL="1213485" lvl="2" indent="-287020">
              <a:spcBef>
                <a:spcPts val="620"/>
              </a:spcBef>
              <a:buClr>
                <a:srgbClr val="2A5A6B"/>
              </a:buClr>
              <a:buFont typeface="Arial"/>
              <a:buChar char="–"/>
              <a:tabLst>
                <a:tab pos="756285" algn="l"/>
                <a:tab pos="756920" algn="l"/>
              </a:tabLst>
            </a:pPr>
            <a:r>
              <a:rPr lang="en-US" dirty="0">
                <a:latin typeface="Garamond"/>
                <a:cs typeface="Garamond"/>
              </a:rPr>
              <a:t>Block Group Maps</a:t>
            </a:r>
          </a:p>
          <a:p>
            <a:pPr marL="1670685" lvl="3" indent="-287020">
              <a:spcBef>
                <a:spcPts val="620"/>
              </a:spcBef>
              <a:buClr>
                <a:srgbClr val="2A5A6B"/>
              </a:buClr>
              <a:buFont typeface="Arial"/>
              <a:buChar char="–"/>
              <a:tabLst>
                <a:tab pos="756285" algn="l"/>
                <a:tab pos="756920" algn="l"/>
              </a:tabLst>
            </a:pPr>
            <a:r>
              <a:rPr lang="en-US" dirty="0">
                <a:latin typeface="Garamond"/>
                <a:cs typeface="Garamond"/>
              </a:rPr>
              <a:t>Map of each municipality illustrating block group boundaries</a:t>
            </a:r>
          </a:p>
          <a:p>
            <a:pPr marL="354965" indent="-342900">
              <a:spcBef>
                <a:spcPts val="620"/>
              </a:spcBef>
              <a:buClr>
                <a:srgbClr val="2A5A6B"/>
              </a:buClr>
              <a:buFont typeface="Arial" panose="020B0604020202020204" pitchFamily="34" charset="0"/>
              <a:buChar char="•"/>
              <a:tabLst>
                <a:tab pos="756285" algn="l"/>
                <a:tab pos="756920" algn="l"/>
              </a:tabLst>
            </a:pPr>
            <a:r>
              <a:rPr lang="en-US" sz="2200" dirty="0">
                <a:latin typeface="Garamond"/>
                <a:cs typeface="Garamond"/>
              </a:rPr>
              <a:t>To determine information on specific addresses:</a:t>
            </a:r>
          </a:p>
          <a:p>
            <a:pPr marL="812165" lvl="1" indent="-342900">
              <a:spcBef>
                <a:spcPts val="620"/>
              </a:spcBef>
              <a:buClr>
                <a:srgbClr val="2A5A6B"/>
              </a:buClr>
              <a:buFont typeface="Arial" panose="020B0604020202020204" pitchFamily="34" charset="0"/>
              <a:buChar char="•"/>
              <a:tabLst>
                <a:tab pos="756285" algn="l"/>
                <a:tab pos="756920" algn="l"/>
              </a:tabLst>
            </a:pPr>
            <a:r>
              <a:rPr lang="en-US" u="sng" dirty="0">
                <a:solidFill>
                  <a:srgbClr val="0563C1"/>
                </a:solidFill>
                <a:effectLst/>
                <a:latin typeface="Calibri" panose="020F0502020204030204" pitchFamily="34" charset="0"/>
                <a:ea typeface="Calibri" panose="020F0502020204030204" pitchFamily="34" charset="0"/>
                <a:hlinkClick r:id="rId3"/>
              </a:rPr>
              <a:t>https://hud.maps.arcgis.com/home/item.html?id=ffd0597e8af24f88b501b7e7f326bedd</a:t>
            </a:r>
            <a:r>
              <a:rPr lang="en-US" dirty="0">
                <a:effectLst/>
                <a:latin typeface="Calibri" panose="020F0502020204030204" pitchFamily="34" charset="0"/>
                <a:ea typeface="Calibri" panose="020F0502020204030204" pitchFamily="34" charset="0"/>
              </a:rPr>
              <a:t>  </a:t>
            </a:r>
          </a:p>
          <a:p>
            <a:pPr marL="1269365" lvl="2" indent="-342900">
              <a:spcBef>
                <a:spcPts val="620"/>
              </a:spcBef>
              <a:buClr>
                <a:srgbClr val="2A5A6B"/>
              </a:buClr>
              <a:buFont typeface="Arial" panose="020B0604020202020204" pitchFamily="34" charset="0"/>
              <a:buChar char="•"/>
              <a:tabLst>
                <a:tab pos="756285" algn="l"/>
                <a:tab pos="756920" algn="l"/>
              </a:tabLst>
            </a:pPr>
            <a:r>
              <a:rPr lang="en-US" dirty="0">
                <a:effectLst/>
                <a:latin typeface="Garamond" panose="02020404030301010803" pitchFamily="18" charset="0"/>
                <a:ea typeface="Calibri" panose="020F0502020204030204" pitchFamily="34" charset="0"/>
              </a:rPr>
              <a:t>Click on “View”, search for a particular address, then click on the map.  A box pops up with lots of info, most importantly the census tract, block group, and “</a:t>
            </a:r>
            <a:r>
              <a:rPr lang="en-US" dirty="0" err="1">
                <a:effectLst/>
                <a:latin typeface="Garamond" panose="02020404030301010803" pitchFamily="18" charset="0"/>
                <a:ea typeface="Calibri" panose="020F0502020204030204" pitchFamily="34" charset="0"/>
              </a:rPr>
              <a:t>lowmod_pct</a:t>
            </a:r>
            <a:r>
              <a:rPr lang="en-US" dirty="0">
                <a:effectLst/>
                <a:latin typeface="Garamond" panose="02020404030301010803" pitchFamily="18" charset="0"/>
                <a:ea typeface="Calibri" panose="020F0502020204030204" pitchFamily="34" charset="0"/>
              </a:rPr>
              <a:t>”.</a:t>
            </a:r>
            <a:endParaRPr lang="en-US" sz="2200" dirty="0">
              <a:latin typeface="Garamond" panose="02020404030301010803" pitchFamily="18" charset="0"/>
              <a:cs typeface="Garamond"/>
            </a:endParaRPr>
          </a:p>
          <a:p>
            <a:pPr marL="1213485" lvl="2" indent="-287020">
              <a:spcBef>
                <a:spcPts val="620"/>
              </a:spcBef>
              <a:buClr>
                <a:srgbClr val="2A5A6B"/>
              </a:buClr>
              <a:buFont typeface="Arial"/>
              <a:buChar char="–"/>
              <a:tabLst>
                <a:tab pos="756285" algn="l"/>
                <a:tab pos="756920" algn="l"/>
              </a:tabLst>
            </a:pPr>
            <a:endParaRPr sz="2200" dirty="0">
              <a:latin typeface="Garamond"/>
              <a:cs typeface="Garamond"/>
            </a:endParaRPr>
          </a:p>
        </p:txBody>
      </p:sp>
    </p:spTree>
    <p:extLst>
      <p:ext uri="{BB962C8B-B14F-4D97-AF65-F5344CB8AC3E}">
        <p14:creationId xmlns:p14="http://schemas.microsoft.com/office/powerpoint/2010/main" val="402977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619442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20" dirty="0">
                <a:solidFill>
                  <a:srgbClr val="174658"/>
                </a:solidFill>
              </a:rPr>
              <a:t> </a:t>
            </a:r>
            <a:r>
              <a:rPr sz="4400" dirty="0">
                <a:solidFill>
                  <a:srgbClr val="174658"/>
                </a:solidFill>
              </a:rPr>
              <a:t>–</a:t>
            </a:r>
            <a:r>
              <a:rPr sz="4400" spc="-10" dirty="0">
                <a:solidFill>
                  <a:srgbClr val="174658"/>
                </a:solidFill>
              </a:rPr>
              <a:t> National</a:t>
            </a:r>
            <a:r>
              <a:rPr sz="4400" spc="-30" dirty="0">
                <a:solidFill>
                  <a:srgbClr val="174658"/>
                </a:solidFill>
              </a:rPr>
              <a:t> </a:t>
            </a:r>
            <a:r>
              <a:rPr sz="4400" spc="-5" dirty="0">
                <a:solidFill>
                  <a:srgbClr val="174658"/>
                </a:solidFill>
              </a:rPr>
              <a:t>Objective</a:t>
            </a:r>
            <a:endParaRPr sz="4400"/>
          </a:p>
        </p:txBody>
      </p:sp>
      <p:sp>
        <p:nvSpPr>
          <p:cNvPr id="3" name="object 3"/>
          <p:cNvSpPr txBox="1"/>
          <p:nvPr/>
        </p:nvSpPr>
        <p:spPr>
          <a:xfrm>
            <a:off x="535940" y="1446661"/>
            <a:ext cx="7430770" cy="4439677"/>
          </a:xfrm>
          <a:prstGeom prst="rect">
            <a:avLst/>
          </a:prstGeom>
        </p:spPr>
        <p:txBody>
          <a:bodyPr vert="horz" wrap="square" lIns="0" tIns="99060" rIns="0" bIns="0" rtlCol="0">
            <a:spAutoFit/>
          </a:bodyPr>
          <a:lstStyle/>
          <a:p>
            <a:pPr marL="355600" indent="-342900">
              <a:lnSpc>
                <a:spcPct val="100000"/>
              </a:lnSpc>
              <a:spcBef>
                <a:spcPts val="780"/>
              </a:spcBef>
              <a:buClr>
                <a:srgbClr val="2A5A6B"/>
              </a:buClr>
              <a:buFont typeface="Arial"/>
              <a:buChar char="•"/>
              <a:tabLst>
                <a:tab pos="354965" algn="l"/>
                <a:tab pos="355600" algn="l"/>
              </a:tabLst>
            </a:pPr>
            <a:r>
              <a:rPr sz="2400" b="1" spc="-10" dirty="0">
                <a:latin typeface="Garamond"/>
                <a:cs typeface="Garamond"/>
              </a:rPr>
              <a:t>Low/Mod</a:t>
            </a:r>
            <a:r>
              <a:rPr sz="2400" b="1" spc="25" dirty="0">
                <a:latin typeface="Times New Roman"/>
                <a:cs typeface="Times New Roman"/>
              </a:rPr>
              <a:t> </a:t>
            </a:r>
            <a:r>
              <a:rPr sz="2400" b="1" spc="-5" dirty="0">
                <a:latin typeface="Garamond"/>
                <a:cs typeface="Garamond"/>
              </a:rPr>
              <a:t>Limited</a:t>
            </a:r>
            <a:r>
              <a:rPr lang="en-US" sz="2400" b="1" spc="-5" dirty="0">
                <a:latin typeface="Garamond"/>
                <a:cs typeface="Garamond"/>
              </a:rPr>
              <a:t> Clientele</a:t>
            </a:r>
            <a:r>
              <a:rPr sz="2400" b="1" spc="-480" dirty="0">
                <a:latin typeface="Garamond"/>
                <a:cs typeface="Garamond"/>
              </a:rPr>
              <a:t> </a:t>
            </a:r>
            <a:r>
              <a:rPr sz="2400" b="1" spc="-585" dirty="0">
                <a:latin typeface="Times New Roman"/>
                <a:cs typeface="Times New Roman"/>
              </a:rPr>
              <a:t> </a:t>
            </a:r>
            <a:r>
              <a:rPr sz="2400" b="1" spc="-5" dirty="0">
                <a:latin typeface="Times New Roman"/>
                <a:cs typeface="Times New Roman"/>
              </a:rPr>
              <a:t>                                                        </a:t>
            </a:r>
            <a:r>
              <a:rPr sz="2400" b="1" spc="280" dirty="0">
                <a:latin typeface="Times New Roman"/>
                <a:cs typeface="Times New Roman"/>
              </a:rPr>
              <a:t> </a:t>
            </a:r>
            <a:r>
              <a:rPr sz="2400" b="1" spc="-5" dirty="0">
                <a:latin typeface="Garamond"/>
                <a:cs typeface="Garamond"/>
              </a:rPr>
              <a:t>(LMC):</a:t>
            </a:r>
            <a:endParaRPr sz="2400" dirty="0">
              <a:latin typeface="Garamond"/>
              <a:cs typeface="Garamond"/>
            </a:endParaRPr>
          </a:p>
          <a:p>
            <a:pPr marL="756285" lvl="1" indent="-287020">
              <a:lnSpc>
                <a:spcPct val="100000"/>
              </a:lnSpc>
              <a:spcBef>
                <a:spcPts val="620"/>
              </a:spcBef>
              <a:buClr>
                <a:srgbClr val="2A5A6B"/>
              </a:buClr>
              <a:buFont typeface="Arial"/>
              <a:buChar char="–"/>
              <a:tabLst>
                <a:tab pos="756285" algn="l"/>
                <a:tab pos="756920" algn="l"/>
              </a:tabLst>
            </a:pPr>
            <a:r>
              <a:rPr sz="2200" spc="-10" dirty="0">
                <a:latin typeface="Garamond"/>
                <a:cs typeface="Garamond"/>
              </a:rPr>
              <a:t>Activities benefit</a:t>
            </a:r>
            <a:r>
              <a:rPr sz="2200" spc="10" dirty="0">
                <a:latin typeface="Garamond"/>
                <a:cs typeface="Garamond"/>
              </a:rPr>
              <a:t> </a:t>
            </a:r>
            <a:r>
              <a:rPr sz="2200" spc="-5" dirty="0">
                <a:latin typeface="Garamond"/>
                <a:cs typeface="Garamond"/>
              </a:rPr>
              <a:t>specific</a:t>
            </a:r>
            <a:r>
              <a:rPr sz="2200" spc="15" dirty="0">
                <a:latin typeface="Garamond"/>
                <a:cs typeface="Garamond"/>
              </a:rPr>
              <a:t> </a:t>
            </a:r>
            <a:r>
              <a:rPr sz="2200" spc="-10" dirty="0">
                <a:latin typeface="Garamond"/>
                <a:cs typeface="Garamond"/>
              </a:rPr>
              <a:t>populations</a:t>
            </a:r>
            <a:r>
              <a:rPr sz="2200" spc="40" dirty="0">
                <a:latin typeface="Garamond"/>
                <a:cs typeface="Garamond"/>
              </a:rPr>
              <a:t> </a:t>
            </a:r>
            <a:r>
              <a:rPr sz="2200" spc="-5" dirty="0">
                <a:latin typeface="Garamond"/>
                <a:cs typeface="Garamond"/>
              </a:rPr>
              <a:t>of</a:t>
            </a:r>
            <a:r>
              <a:rPr sz="2200" spc="300" dirty="0">
                <a:latin typeface="Garamond"/>
                <a:cs typeface="Garamond"/>
              </a:rPr>
              <a:t> </a:t>
            </a:r>
            <a:r>
              <a:rPr sz="2200" spc="-5" dirty="0">
                <a:latin typeface="Garamond"/>
                <a:cs typeface="Garamond"/>
              </a:rPr>
              <a:t>clients</a:t>
            </a:r>
            <a:endParaRPr sz="2200" dirty="0">
              <a:latin typeface="Garamond"/>
              <a:cs typeface="Garamond"/>
            </a:endParaRPr>
          </a:p>
          <a:p>
            <a:pPr marL="756285" lvl="1" indent="-287020">
              <a:lnSpc>
                <a:spcPct val="100000"/>
              </a:lnSpc>
              <a:spcBef>
                <a:spcPts val="600"/>
              </a:spcBef>
              <a:buClr>
                <a:srgbClr val="2A5A6B"/>
              </a:buClr>
              <a:buFont typeface="Arial"/>
              <a:buChar char="–"/>
              <a:tabLst>
                <a:tab pos="756285" algn="l"/>
                <a:tab pos="756920" algn="l"/>
              </a:tabLst>
            </a:pPr>
            <a:r>
              <a:rPr sz="2200" dirty="0">
                <a:latin typeface="Garamond"/>
                <a:cs typeface="Garamond"/>
              </a:rPr>
              <a:t>Agencies</a:t>
            </a:r>
            <a:r>
              <a:rPr sz="2200" spc="75" dirty="0">
                <a:latin typeface="Garamond"/>
                <a:cs typeface="Garamond"/>
              </a:rPr>
              <a:t> </a:t>
            </a:r>
            <a:r>
              <a:rPr sz="2200" spc="-10" dirty="0">
                <a:latin typeface="Garamond"/>
                <a:cs typeface="Garamond"/>
              </a:rPr>
              <a:t>must</a:t>
            </a:r>
            <a:r>
              <a:rPr sz="2200" spc="75" dirty="0">
                <a:latin typeface="Garamond"/>
                <a:cs typeface="Garamond"/>
              </a:rPr>
              <a:t> </a:t>
            </a:r>
            <a:r>
              <a:rPr sz="2200" spc="-5" dirty="0">
                <a:latin typeface="Garamond"/>
                <a:cs typeface="Garamond"/>
              </a:rPr>
              <a:t>document</a:t>
            </a:r>
            <a:r>
              <a:rPr sz="2200" spc="75" dirty="0">
                <a:latin typeface="Garamond"/>
                <a:cs typeface="Garamond"/>
              </a:rPr>
              <a:t> </a:t>
            </a:r>
            <a:r>
              <a:rPr sz="2200" spc="-10" dirty="0">
                <a:latin typeface="Garamond"/>
                <a:cs typeface="Garamond"/>
              </a:rPr>
              <a:t>that</a:t>
            </a:r>
            <a:r>
              <a:rPr sz="2200" spc="85" dirty="0">
                <a:latin typeface="Garamond"/>
                <a:cs typeface="Garamond"/>
              </a:rPr>
              <a:t> </a:t>
            </a:r>
            <a:r>
              <a:rPr sz="2200" spc="-5" dirty="0">
                <a:latin typeface="Garamond"/>
                <a:cs typeface="Garamond"/>
              </a:rPr>
              <a:t>at</a:t>
            </a:r>
            <a:r>
              <a:rPr sz="2200" spc="75" dirty="0">
                <a:latin typeface="Garamond"/>
                <a:cs typeface="Garamond"/>
              </a:rPr>
              <a:t> </a:t>
            </a:r>
            <a:r>
              <a:rPr sz="2200" spc="-5" dirty="0">
                <a:latin typeface="Garamond"/>
                <a:cs typeface="Garamond"/>
              </a:rPr>
              <a:t>least</a:t>
            </a:r>
            <a:r>
              <a:rPr sz="2200" spc="65" dirty="0">
                <a:latin typeface="Garamond"/>
                <a:cs typeface="Garamond"/>
              </a:rPr>
              <a:t> </a:t>
            </a:r>
            <a:r>
              <a:rPr sz="2200" spc="-5" dirty="0">
                <a:latin typeface="Garamond"/>
                <a:cs typeface="Garamond"/>
              </a:rPr>
              <a:t>51%</a:t>
            </a:r>
            <a:r>
              <a:rPr sz="2200" spc="90" dirty="0">
                <a:latin typeface="Garamond"/>
                <a:cs typeface="Garamond"/>
              </a:rPr>
              <a:t> </a:t>
            </a:r>
            <a:r>
              <a:rPr sz="2200" spc="-5" dirty="0">
                <a:latin typeface="Garamond"/>
                <a:cs typeface="Garamond"/>
              </a:rPr>
              <a:t>of</a:t>
            </a:r>
            <a:r>
              <a:rPr sz="2200" spc="370" dirty="0">
                <a:latin typeface="Garamond"/>
                <a:cs typeface="Garamond"/>
              </a:rPr>
              <a:t> </a:t>
            </a:r>
            <a:r>
              <a:rPr sz="2200" spc="-5" dirty="0">
                <a:latin typeface="Garamond"/>
                <a:cs typeface="Garamond"/>
              </a:rPr>
              <a:t>participants </a:t>
            </a:r>
            <a:r>
              <a:rPr lang="en-US" sz="2200" spc="-5" dirty="0">
                <a:latin typeface="Garamond"/>
                <a:cs typeface="Garamond"/>
              </a:rPr>
              <a:t>are </a:t>
            </a:r>
            <a:r>
              <a:rPr sz="2200" spc="-10" dirty="0">
                <a:latin typeface="Garamond"/>
                <a:cs typeface="Garamond"/>
              </a:rPr>
              <a:t>Low/Mod</a:t>
            </a:r>
            <a:r>
              <a:rPr sz="2200" spc="-30" dirty="0">
                <a:latin typeface="Garamond"/>
                <a:cs typeface="Garamond"/>
              </a:rPr>
              <a:t> </a:t>
            </a:r>
            <a:r>
              <a:rPr sz="2200" spc="-5" dirty="0">
                <a:latin typeface="Garamond"/>
                <a:cs typeface="Garamond"/>
              </a:rPr>
              <a:t>individuals</a:t>
            </a:r>
            <a:endParaRPr sz="2200" dirty="0">
              <a:latin typeface="Garamond"/>
              <a:cs typeface="Garamond"/>
            </a:endParaRPr>
          </a:p>
          <a:p>
            <a:pPr marL="1384300">
              <a:lnSpc>
                <a:spcPct val="100000"/>
              </a:lnSpc>
              <a:spcBef>
                <a:spcPts val="630"/>
              </a:spcBef>
            </a:pPr>
            <a:r>
              <a:rPr sz="1800" dirty="0">
                <a:solidFill>
                  <a:srgbClr val="2A5A6B"/>
                </a:solidFill>
                <a:latin typeface="Arial"/>
                <a:cs typeface="Arial"/>
              </a:rPr>
              <a:t>–</a:t>
            </a:r>
            <a:r>
              <a:rPr sz="1800" spc="280" dirty="0">
                <a:solidFill>
                  <a:srgbClr val="2A5A6B"/>
                </a:solidFill>
                <a:latin typeface="Arial"/>
                <a:cs typeface="Arial"/>
              </a:rPr>
              <a:t> </a:t>
            </a:r>
            <a:r>
              <a:rPr sz="1800" spc="-5" dirty="0">
                <a:latin typeface="Garamond"/>
                <a:cs typeface="Garamond"/>
              </a:rPr>
              <a:t>Income</a:t>
            </a:r>
            <a:r>
              <a:rPr sz="1800" spc="25" dirty="0">
                <a:latin typeface="Times New Roman"/>
                <a:cs typeface="Times New Roman"/>
              </a:rPr>
              <a:t> </a:t>
            </a:r>
            <a:r>
              <a:rPr sz="1800" spc="-145" dirty="0">
                <a:latin typeface="Garamond"/>
                <a:cs typeface="Garamond"/>
              </a:rPr>
              <a:t>Certification/Intake </a:t>
            </a:r>
            <a:r>
              <a:rPr sz="1800" spc="-434" dirty="0">
                <a:latin typeface="Times New Roman"/>
                <a:cs typeface="Times New Roman"/>
              </a:rPr>
              <a:t> </a:t>
            </a:r>
            <a:r>
              <a:rPr sz="1800" spc="5" dirty="0">
                <a:latin typeface="Garamond"/>
                <a:cs typeface="Garamond"/>
              </a:rPr>
              <a:t>Form</a:t>
            </a:r>
            <a:endParaRPr sz="1800" dirty="0">
              <a:latin typeface="Garamond"/>
              <a:cs typeface="Garamond"/>
            </a:endParaRPr>
          </a:p>
          <a:p>
            <a:pPr marL="756285" lvl="1" indent="-287020">
              <a:lnSpc>
                <a:spcPct val="100000"/>
              </a:lnSpc>
              <a:spcBef>
                <a:spcPts val="570"/>
              </a:spcBef>
              <a:buClr>
                <a:srgbClr val="2A5A6B"/>
              </a:buClr>
              <a:buFont typeface="Arial"/>
              <a:buChar char="–"/>
              <a:tabLst>
                <a:tab pos="756285" algn="l"/>
                <a:tab pos="756920" algn="l"/>
              </a:tabLst>
            </a:pPr>
            <a:r>
              <a:rPr lang="en-US" sz="2200" spc="-30" dirty="0">
                <a:latin typeface="Garamond"/>
                <a:cs typeface="Garamond"/>
              </a:rPr>
              <a:t>Activity Examples:</a:t>
            </a:r>
            <a:endParaRPr sz="22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lang="en-US" sz="2200" spc="-10" dirty="0">
                <a:latin typeface="Garamond"/>
                <a:cs typeface="Garamond"/>
              </a:rPr>
              <a:t>Subsistence Services – max 3 months of rent/utilities</a:t>
            </a:r>
            <a:endParaRPr sz="2200" dirty="0">
              <a:latin typeface="Garamond"/>
              <a:cs typeface="Garamond"/>
            </a:endParaRPr>
          </a:p>
          <a:p>
            <a:pPr marL="1155700" lvl="2" indent="-229235">
              <a:lnSpc>
                <a:spcPct val="100000"/>
              </a:lnSpc>
              <a:spcBef>
                <a:spcPts val="605"/>
              </a:spcBef>
              <a:buClr>
                <a:srgbClr val="2A5A6B"/>
              </a:buClr>
              <a:buFont typeface="Arial"/>
              <a:buChar char="•"/>
              <a:tabLst>
                <a:tab pos="1155700" algn="l"/>
                <a:tab pos="1156335" algn="l"/>
              </a:tabLst>
            </a:pPr>
            <a:r>
              <a:rPr sz="2200" spc="5" dirty="0">
                <a:latin typeface="Garamond"/>
                <a:cs typeface="Garamond"/>
              </a:rPr>
              <a:t>Legal</a:t>
            </a:r>
            <a:r>
              <a:rPr sz="2200" spc="-30" dirty="0">
                <a:latin typeface="Garamond"/>
                <a:cs typeface="Garamond"/>
              </a:rPr>
              <a:t> </a:t>
            </a:r>
            <a:r>
              <a:rPr sz="2200" spc="5" dirty="0">
                <a:latin typeface="Garamond"/>
                <a:cs typeface="Garamond"/>
              </a:rPr>
              <a:t>services</a:t>
            </a:r>
            <a:endParaRPr sz="22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200" spc="-30" dirty="0">
                <a:latin typeface="Garamond"/>
                <a:cs typeface="Garamond"/>
              </a:rPr>
              <a:t>Workforce</a:t>
            </a:r>
            <a:r>
              <a:rPr sz="2200" spc="45" dirty="0">
                <a:latin typeface="Garamond"/>
                <a:cs typeface="Garamond"/>
              </a:rPr>
              <a:t> </a:t>
            </a:r>
            <a:r>
              <a:rPr sz="2200" spc="-5" dirty="0">
                <a:latin typeface="Garamond"/>
                <a:cs typeface="Garamond"/>
              </a:rPr>
              <a:t>training</a:t>
            </a:r>
            <a:r>
              <a:rPr sz="2200" spc="20" dirty="0">
                <a:latin typeface="Garamond"/>
                <a:cs typeface="Garamond"/>
              </a:rPr>
              <a:t> </a:t>
            </a:r>
            <a:r>
              <a:rPr sz="2200" spc="-5" dirty="0">
                <a:latin typeface="Garamond"/>
                <a:cs typeface="Garamond"/>
              </a:rPr>
              <a:t>for</a:t>
            </a:r>
            <a:r>
              <a:rPr sz="2200" spc="20" dirty="0">
                <a:latin typeface="Garamond"/>
                <a:cs typeface="Garamond"/>
              </a:rPr>
              <a:t> </a:t>
            </a:r>
            <a:r>
              <a:rPr sz="2200" spc="-5" dirty="0">
                <a:latin typeface="Garamond"/>
                <a:cs typeface="Garamond"/>
              </a:rPr>
              <a:t>the</a:t>
            </a:r>
            <a:r>
              <a:rPr sz="2200" spc="5" dirty="0">
                <a:latin typeface="Garamond"/>
                <a:cs typeface="Garamond"/>
              </a:rPr>
              <a:t> formerly</a:t>
            </a:r>
            <a:r>
              <a:rPr sz="2200" spc="15" dirty="0">
                <a:latin typeface="Garamond"/>
                <a:cs typeface="Garamond"/>
              </a:rPr>
              <a:t> </a:t>
            </a:r>
            <a:r>
              <a:rPr sz="2200" spc="-10" dirty="0">
                <a:latin typeface="Garamond"/>
                <a:cs typeface="Garamond"/>
              </a:rPr>
              <a:t>incarcerated</a:t>
            </a:r>
            <a:endParaRPr sz="22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200" spc="-5" dirty="0">
                <a:latin typeface="Garamond"/>
                <a:cs typeface="Garamond"/>
              </a:rPr>
              <a:t>Microenterprise</a:t>
            </a:r>
            <a:r>
              <a:rPr sz="2200" spc="15" dirty="0">
                <a:latin typeface="Garamond"/>
                <a:cs typeface="Garamond"/>
              </a:rPr>
              <a:t> </a:t>
            </a:r>
            <a:r>
              <a:rPr sz="2200" spc="-10" dirty="0">
                <a:latin typeface="Garamond"/>
                <a:cs typeface="Garamond"/>
              </a:rPr>
              <a:t>technical</a:t>
            </a:r>
            <a:r>
              <a:rPr sz="2200" spc="10" dirty="0">
                <a:latin typeface="Garamond"/>
                <a:cs typeface="Garamond"/>
              </a:rPr>
              <a:t> </a:t>
            </a:r>
            <a:r>
              <a:rPr sz="2200" spc="-10" dirty="0">
                <a:latin typeface="Garamond"/>
                <a:cs typeface="Garamond"/>
              </a:rPr>
              <a:t>assistance</a:t>
            </a:r>
            <a:r>
              <a:rPr sz="2200" spc="-5" dirty="0">
                <a:latin typeface="Garamond"/>
                <a:cs typeface="Garamond"/>
              </a:rPr>
              <a:t> </a:t>
            </a:r>
            <a:r>
              <a:rPr sz="2200" dirty="0">
                <a:latin typeface="Garamond"/>
                <a:cs typeface="Garamond"/>
              </a:rPr>
              <a:t>programs</a:t>
            </a:r>
          </a:p>
        </p:txBody>
      </p:sp>
    </p:spTree>
    <p:extLst>
      <p:ext uri="{BB962C8B-B14F-4D97-AF65-F5344CB8AC3E}">
        <p14:creationId xmlns:p14="http://schemas.microsoft.com/office/powerpoint/2010/main" val="3994250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619442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20" dirty="0">
                <a:solidFill>
                  <a:srgbClr val="174658"/>
                </a:solidFill>
              </a:rPr>
              <a:t> </a:t>
            </a:r>
            <a:r>
              <a:rPr sz="4400" dirty="0">
                <a:solidFill>
                  <a:srgbClr val="174658"/>
                </a:solidFill>
              </a:rPr>
              <a:t>–</a:t>
            </a:r>
            <a:r>
              <a:rPr sz="4400" spc="-10" dirty="0">
                <a:solidFill>
                  <a:srgbClr val="174658"/>
                </a:solidFill>
              </a:rPr>
              <a:t> National</a:t>
            </a:r>
            <a:r>
              <a:rPr sz="4400" spc="-30" dirty="0">
                <a:solidFill>
                  <a:srgbClr val="174658"/>
                </a:solidFill>
              </a:rPr>
              <a:t> </a:t>
            </a:r>
            <a:r>
              <a:rPr sz="4400" spc="-5" dirty="0">
                <a:solidFill>
                  <a:srgbClr val="174658"/>
                </a:solidFill>
              </a:rPr>
              <a:t>Objective</a:t>
            </a:r>
            <a:endParaRPr sz="4400"/>
          </a:p>
        </p:txBody>
      </p:sp>
      <p:sp>
        <p:nvSpPr>
          <p:cNvPr id="3" name="object 3"/>
          <p:cNvSpPr txBox="1"/>
          <p:nvPr/>
        </p:nvSpPr>
        <p:spPr>
          <a:xfrm>
            <a:off x="307340" y="1446661"/>
            <a:ext cx="8480425" cy="4942379"/>
          </a:xfrm>
          <a:prstGeom prst="rect">
            <a:avLst/>
          </a:prstGeom>
        </p:spPr>
        <p:txBody>
          <a:bodyPr vert="horz" wrap="square" lIns="0" tIns="99060" rIns="0" bIns="0" rtlCol="0">
            <a:spAutoFit/>
          </a:bodyPr>
          <a:lstStyle/>
          <a:p>
            <a:pPr marL="355600" indent="-342900">
              <a:lnSpc>
                <a:spcPct val="100000"/>
              </a:lnSpc>
              <a:spcBef>
                <a:spcPts val="780"/>
              </a:spcBef>
              <a:buClr>
                <a:srgbClr val="2A5A6B"/>
              </a:buClr>
              <a:buFont typeface="Arial"/>
              <a:buChar char="•"/>
              <a:tabLst>
                <a:tab pos="354965" algn="l"/>
                <a:tab pos="355600" algn="l"/>
              </a:tabLst>
            </a:pPr>
            <a:r>
              <a:rPr sz="2400" b="1" spc="-5" dirty="0">
                <a:latin typeface="Garamond"/>
                <a:cs typeface="Garamond"/>
              </a:rPr>
              <a:t>Limited</a:t>
            </a:r>
            <a:r>
              <a:rPr sz="2400" b="1" spc="985" dirty="0">
                <a:latin typeface="Times New Roman"/>
                <a:cs typeface="Times New Roman"/>
              </a:rPr>
              <a:t>  </a:t>
            </a:r>
            <a:r>
              <a:rPr sz="2400" b="1" spc="-5" dirty="0">
                <a:latin typeface="Garamond"/>
                <a:cs typeface="Garamond"/>
              </a:rPr>
              <a:t>Clientele</a:t>
            </a:r>
            <a:r>
              <a:rPr sz="2400" b="1" spc="990" dirty="0">
                <a:latin typeface="Times New Roman"/>
                <a:cs typeface="Times New Roman"/>
              </a:rPr>
              <a:t>  </a:t>
            </a:r>
            <a:r>
              <a:rPr sz="2400" b="1" dirty="0">
                <a:latin typeface="Garamond"/>
                <a:cs typeface="Garamond"/>
              </a:rPr>
              <a:t>Presumed </a:t>
            </a:r>
            <a:r>
              <a:rPr lang="en-US" sz="2400" b="1" dirty="0">
                <a:latin typeface="Garamond"/>
                <a:cs typeface="Garamond"/>
              </a:rPr>
              <a:t>Benefit </a:t>
            </a:r>
            <a:r>
              <a:rPr sz="2400" b="1" dirty="0">
                <a:latin typeface="Garamond"/>
                <a:cs typeface="Garamond"/>
              </a:rPr>
              <a:t>(LMP</a:t>
            </a:r>
            <a:r>
              <a:rPr sz="2400" b="1" spc="-10" dirty="0">
                <a:latin typeface="Garamond"/>
                <a:cs typeface="Garamond"/>
              </a:rPr>
              <a:t>B</a:t>
            </a:r>
            <a:r>
              <a:rPr sz="2400" b="1" dirty="0">
                <a:latin typeface="Garamond"/>
                <a:cs typeface="Garamond"/>
              </a:rPr>
              <a:t>):</a:t>
            </a:r>
            <a:endParaRPr sz="2400" dirty="0">
              <a:latin typeface="Garamond"/>
              <a:cs typeface="Garamond"/>
            </a:endParaRPr>
          </a:p>
          <a:p>
            <a:pPr marL="756285" marR="316230" lvl="1" indent="-287020">
              <a:lnSpc>
                <a:spcPct val="100000"/>
              </a:lnSpc>
              <a:spcBef>
                <a:spcPts val="620"/>
              </a:spcBef>
              <a:buClr>
                <a:srgbClr val="2A5A6B"/>
              </a:buClr>
              <a:buFont typeface="Arial"/>
              <a:buChar char="–"/>
              <a:tabLst>
                <a:tab pos="756285" algn="l"/>
                <a:tab pos="756920" algn="l"/>
              </a:tabLst>
            </a:pPr>
            <a:r>
              <a:rPr sz="2200" spc="-10" dirty="0">
                <a:latin typeface="Garamond"/>
                <a:cs typeface="Garamond"/>
              </a:rPr>
              <a:t>Activities benefit</a:t>
            </a:r>
            <a:r>
              <a:rPr sz="2200" spc="15" dirty="0">
                <a:latin typeface="Garamond"/>
                <a:cs typeface="Garamond"/>
              </a:rPr>
              <a:t> </a:t>
            </a:r>
            <a:r>
              <a:rPr sz="2200" spc="-5" dirty="0">
                <a:latin typeface="Garamond"/>
                <a:cs typeface="Garamond"/>
              </a:rPr>
              <a:t>specific</a:t>
            </a:r>
            <a:r>
              <a:rPr sz="2200" spc="20" dirty="0">
                <a:latin typeface="Garamond"/>
                <a:cs typeface="Garamond"/>
              </a:rPr>
              <a:t> </a:t>
            </a:r>
            <a:r>
              <a:rPr sz="2200" spc="-10" dirty="0">
                <a:latin typeface="Garamond"/>
                <a:cs typeface="Garamond"/>
              </a:rPr>
              <a:t>population</a:t>
            </a:r>
            <a:r>
              <a:rPr sz="2200" spc="35" dirty="0">
                <a:latin typeface="Garamond"/>
                <a:cs typeface="Garamond"/>
              </a:rPr>
              <a:t> </a:t>
            </a:r>
            <a:r>
              <a:rPr sz="2200" dirty="0">
                <a:latin typeface="Garamond"/>
                <a:cs typeface="Garamond"/>
              </a:rPr>
              <a:t>groups</a:t>
            </a:r>
            <a:r>
              <a:rPr sz="2200" spc="15" dirty="0">
                <a:latin typeface="Garamond"/>
                <a:cs typeface="Garamond"/>
              </a:rPr>
              <a:t> </a:t>
            </a:r>
            <a:r>
              <a:rPr sz="2200" spc="-10" dirty="0">
                <a:latin typeface="Garamond"/>
                <a:cs typeface="Garamond"/>
              </a:rPr>
              <a:t>that</a:t>
            </a:r>
            <a:r>
              <a:rPr sz="2200" spc="20" dirty="0">
                <a:latin typeface="Garamond"/>
                <a:cs typeface="Garamond"/>
              </a:rPr>
              <a:t> </a:t>
            </a:r>
            <a:r>
              <a:rPr sz="2200" spc="-5" dirty="0">
                <a:latin typeface="Garamond"/>
                <a:cs typeface="Garamond"/>
              </a:rPr>
              <a:t>are</a:t>
            </a:r>
            <a:r>
              <a:rPr sz="2200" spc="10" dirty="0">
                <a:latin typeface="Garamond"/>
                <a:cs typeface="Garamond"/>
              </a:rPr>
              <a:t> </a:t>
            </a:r>
            <a:r>
              <a:rPr sz="2200" spc="-5" dirty="0">
                <a:latin typeface="Garamond"/>
                <a:cs typeface="Garamond"/>
              </a:rPr>
              <a:t>presumed</a:t>
            </a:r>
            <a:r>
              <a:rPr sz="2200" spc="25" dirty="0">
                <a:latin typeface="Garamond"/>
                <a:cs typeface="Garamond"/>
              </a:rPr>
              <a:t> </a:t>
            </a:r>
            <a:r>
              <a:rPr sz="2200" spc="-5" dirty="0">
                <a:latin typeface="Garamond"/>
                <a:cs typeface="Garamond"/>
              </a:rPr>
              <a:t>to</a:t>
            </a:r>
            <a:r>
              <a:rPr sz="2200" spc="10" dirty="0">
                <a:latin typeface="Garamond"/>
                <a:cs typeface="Garamond"/>
              </a:rPr>
              <a:t> </a:t>
            </a:r>
            <a:r>
              <a:rPr sz="2200" spc="-10" dirty="0">
                <a:latin typeface="Garamond"/>
                <a:cs typeface="Garamond"/>
              </a:rPr>
              <a:t>be </a:t>
            </a:r>
            <a:r>
              <a:rPr sz="2200" spc="-535" dirty="0">
                <a:latin typeface="Garamond"/>
                <a:cs typeface="Garamond"/>
              </a:rPr>
              <a:t> </a:t>
            </a:r>
            <a:r>
              <a:rPr sz="2200" spc="-5" dirty="0">
                <a:latin typeface="Garamond"/>
                <a:cs typeface="Garamond"/>
              </a:rPr>
              <a:t>LMI:</a:t>
            </a:r>
            <a:endParaRPr sz="2200" dirty="0">
              <a:latin typeface="Garamond"/>
              <a:cs typeface="Garamond"/>
            </a:endParaRPr>
          </a:p>
          <a:p>
            <a:pPr marL="1155700" lvl="2" indent="-229235">
              <a:lnSpc>
                <a:spcPct val="100000"/>
              </a:lnSpc>
              <a:spcBef>
                <a:spcPts val="910"/>
              </a:spcBef>
              <a:buClr>
                <a:srgbClr val="2A5A6B"/>
              </a:buClr>
              <a:buFont typeface="Arial"/>
              <a:buChar char="•"/>
              <a:tabLst>
                <a:tab pos="1155700" algn="l"/>
                <a:tab pos="1156335" algn="l"/>
              </a:tabLst>
            </a:pPr>
            <a:r>
              <a:rPr sz="2000" dirty="0">
                <a:latin typeface="Garamond"/>
                <a:cs typeface="Garamond"/>
              </a:rPr>
              <a:t>Senior</a:t>
            </a:r>
            <a:r>
              <a:rPr sz="2000" spc="-20" dirty="0">
                <a:latin typeface="Garamond"/>
                <a:cs typeface="Garamond"/>
              </a:rPr>
              <a:t> </a:t>
            </a:r>
            <a:r>
              <a:rPr sz="2000" spc="-5" dirty="0">
                <a:latin typeface="Garamond"/>
                <a:cs typeface="Garamond"/>
              </a:rPr>
              <a:t>Citizens</a:t>
            </a:r>
            <a:r>
              <a:rPr sz="2000" spc="-15" dirty="0">
                <a:latin typeface="Garamond"/>
                <a:cs typeface="Garamond"/>
              </a:rPr>
              <a:t> </a:t>
            </a:r>
            <a:r>
              <a:rPr sz="2000" dirty="0">
                <a:latin typeface="Garamond"/>
                <a:cs typeface="Garamond"/>
              </a:rPr>
              <a:t>(62+)</a:t>
            </a:r>
          </a:p>
          <a:p>
            <a:pPr marL="1155700" lvl="2" indent="-229235">
              <a:lnSpc>
                <a:spcPct val="100000"/>
              </a:lnSpc>
              <a:spcBef>
                <a:spcPts val="600"/>
              </a:spcBef>
              <a:buClr>
                <a:srgbClr val="2A5A6B"/>
              </a:buClr>
              <a:buFont typeface="Arial"/>
              <a:buChar char="•"/>
              <a:tabLst>
                <a:tab pos="1155700" algn="l"/>
                <a:tab pos="1156335" algn="l"/>
              </a:tabLst>
            </a:pPr>
            <a:r>
              <a:rPr sz="2000" dirty="0">
                <a:latin typeface="Garamond"/>
                <a:cs typeface="Garamond"/>
              </a:rPr>
              <a:t>Homeless</a:t>
            </a:r>
            <a:r>
              <a:rPr sz="2000" spc="-65" dirty="0">
                <a:latin typeface="Garamond"/>
                <a:cs typeface="Garamond"/>
              </a:rPr>
              <a:t> </a:t>
            </a:r>
            <a:r>
              <a:rPr sz="2000" spc="-5" dirty="0">
                <a:latin typeface="Garamond"/>
                <a:cs typeface="Garamond"/>
              </a:rPr>
              <a:t>Individuals/Families</a:t>
            </a:r>
            <a:endParaRPr sz="20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000" spc="-5" dirty="0">
                <a:latin typeface="Garamond"/>
                <a:cs typeface="Garamond"/>
              </a:rPr>
              <a:t>Child</a:t>
            </a:r>
            <a:r>
              <a:rPr sz="2000" dirty="0">
                <a:latin typeface="Garamond"/>
                <a:cs typeface="Garamond"/>
              </a:rPr>
              <a:t> in</a:t>
            </a:r>
            <a:r>
              <a:rPr sz="2000" spc="-15" dirty="0">
                <a:latin typeface="Garamond"/>
                <a:cs typeface="Garamond"/>
              </a:rPr>
              <a:t> </a:t>
            </a:r>
            <a:r>
              <a:rPr sz="2000" dirty="0">
                <a:latin typeface="Garamond"/>
                <a:cs typeface="Garamond"/>
              </a:rPr>
              <a:t>DCYF</a:t>
            </a:r>
            <a:r>
              <a:rPr sz="2000" spc="-15" dirty="0">
                <a:latin typeface="Garamond"/>
                <a:cs typeface="Garamond"/>
              </a:rPr>
              <a:t> </a:t>
            </a:r>
            <a:r>
              <a:rPr sz="2000" spc="-5" dirty="0">
                <a:latin typeface="Garamond"/>
                <a:cs typeface="Garamond"/>
              </a:rPr>
              <a:t>Custody</a:t>
            </a:r>
            <a:endParaRPr sz="20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000" spc="-5" dirty="0">
                <a:latin typeface="Garamond"/>
                <a:cs typeface="Garamond"/>
              </a:rPr>
              <a:t>Severely</a:t>
            </a:r>
            <a:r>
              <a:rPr sz="2000" spc="-20" dirty="0">
                <a:latin typeface="Garamond"/>
                <a:cs typeface="Garamond"/>
              </a:rPr>
              <a:t> </a:t>
            </a:r>
            <a:r>
              <a:rPr sz="2000" dirty="0">
                <a:latin typeface="Garamond"/>
                <a:cs typeface="Garamond"/>
              </a:rPr>
              <a:t>Disabled</a:t>
            </a:r>
            <a:r>
              <a:rPr sz="2000" spc="-30" dirty="0">
                <a:latin typeface="Garamond"/>
                <a:cs typeface="Garamond"/>
              </a:rPr>
              <a:t> </a:t>
            </a:r>
            <a:r>
              <a:rPr sz="2000" spc="-5" dirty="0">
                <a:latin typeface="Garamond"/>
                <a:cs typeface="Garamond"/>
              </a:rPr>
              <a:t>Adults</a:t>
            </a:r>
            <a:endParaRPr sz="2000" dirty="0">
              <a:latin typeface="Garamond"/>
              <a:cs typeface="Garamond"/>
            </a:endParaRPr>
          </a:p>
          <a:p>
            <a:pPr marL="1155700" lvl="2" indent="-229235">
              <a:lnSpc>
                <a:spcPct val="100000"/>
              </a:lnSpc>
              <a:spcBef>
                <a:spcPts val="605"/>
              </a:spcBef>
              <a:buClr>
                <a:srgbClr val="2A5A6B"/>
              </a:buClr>
              <a:buFont typeface="Arial"/>
              <a:buChar char="•"/>
              <a:tabLst>
                <a:tab pos="1155700" algn="l"/>
                <a:tab pos="1156335" algn="l"/>
              </a:tabLst>
            </a:pPr>
            <a:r>
              <a:rPr sz="2000" spc="-10" dirty="0">
                <a:latin typeface="Garamond"/>
                <a:cs typeface="Garamond"/>
              </a:rPr>
              <a:t>Person</a:t>
            </a:r>
            <a:r>
              <a:rPr sz="2000" spc="-25" dirty="0">
                <a:latin typeface="Garamond"/>
                <a:cs typeface="Garamond"/>
              </a:rPr>
              <a:t> </a:t>
            </a:r>
            <a:r>
              <a:rPr sz="2000" spc="-5" dirty="0">
                <a:latin typeface="Garamond"/>
                <a:cs typeface="Garamond"/>
              </a:rPr>
              <a:t>with</a:t>
            </a:r>
            <a:r>
              <a:rPr sz="2000" dirty="0">
                <a:latin typeface="Garamond"/>
                <a:cs typeface="Garamond"/>
              </a:rPr>
              <a:t> </a:t>
            </a:r>
            <a:r>
              <a:rPr sz="2000" spc="-5" dirty="0">
                <a:latin typeface="Garamond"/>
                <a:cs typeface="Garamond"/>
              </a:rPr>
              <a:t>HIV/AIDS</a:t>
            </a:r>
            <a:endParaRPr sz="20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000" spc="-5" dirty="0">
                <a:latin typeface="Garamond"/>
                <a:cs typeface="Garamond"/>
              </a:rPr>
              <a:t>Victims of</a:t>
            </a:r>
            <a:r>
              <a:rPr sz="2000" spc="250" dirty="0">
                <a:latin typeface="Garamond"/>
                <a:cs typeface="Garamond"/>
              </a:rPr>
              <a:t> </a:t>
            </a:r>
            <a:r>
              <a:rPr sz="2000" dirty="0">
                <a:latin typeface="Garamond"/>
                <a:cs typeface="Garamond"/>
              </a:rPr>
              <a:t>Domestic</a:t>
            </a:r>
            <a:r>
              <a:rPr sz="2000" spc="-40" dirty="0">
                <a:latin typeface="Garamond"/>
                <a:cs typeface="Garamond"/>
              </a:rPr>
              <a:t> </a:t>
            </a:r>
            <a:r>
              <a:rPr sz="2000" spc="-5" dirty="0">
                <a:latin typeface="Garamond"/>
                <a:cs typeface="Garamond"/>
              </a:rPr>
              <a:t>Violence</a:t>
            </a:r>
            <a:endParaRPr sz="2000" dirty="0">
              <a:latin typeface="Garamond"/>
              <a:cs typeface="Garamond"/>
            </a:endParaRPr>
          </a:p>
          <a:p>
            <a:pPr marL="1155700" lvl="2" indent="-229235">
              <a:lnSpc>
                <a:spcPct val="100000"/>
              </a:lnSpc>
              <a:spcBef>
                <a:spcPts val="600"/>
              </a:spcBef>
              <a:buClr>
                <a:srgbClr val="2A5A6B"/>
              </a:buClr>
              <a:buFont typeface="Arial"/>
              <a:buChar char="•"/>
              <a:tabLst>
                <a:tab pos="1155700" algn="l"/>
                <a:tab pos="1156335" algn="l"/>
              </a:tabLst>
            </a:pPr>
            <a:r>
              <a:rPr sz="2000" dirty="0">
                <a:latin typeface="Garamond"/>
                <a:cs typeface="Garamond"/>
              </a:rPr>
              <a:t>Migrant</a:t>
            </a:r>
            <a:r>
              <a:rPr sz="2000" spc="-15" dirty="0">
                <a:latin typeface="Garamond"/>
                <a:cs typeface="Garamond"/>
              </a:rPr>
              <a:t> </a:t>
            </a:r>
            <a:r>
              <a:rPr sz="2000" spc="5" dirty="0">
                <a:latin typeface="Garamond"/>
                <a:cs typeface="Garamond"/>
              </a:rPr>
              <a:t>Farm</a:t>
            </a:r>
            <a:r>
              <a:rPr sz="2000" spc="-30" dirty="0">
                <a:latin typeface="Garamond"/>
                <a:cs typeface="Garamond"/>
              </a:rPr>
              <a:t> Workers</a:t>
            </a:r>
            <a:endParaRPr sz="2000" dirty="0">
              <a:latin typeface="Garamond"/>
              <a:cs typeface="Garamond"/>
            </a:endParaRPr>
          </a:p>
          <a:p>
            <a:pPr marL="756285" lvl="1" indent="-287020">
              <a:lnSpc>
                <a:spcPct val="100000"/>
              </a:lnSpc>
              <a:spcBef>
                <a:spcPts val="490"/>
              </a:spcBef>
              <a:buClr>
                <a:srgbClr val="2A5A6B"/>
              </a:buClr>
              <a:buFont typeface="Arial"/>
              <a:buChar char="–"/>
              <a:tabLst>
                <a:tab pos="756285" algn="l"/>
                <a:tab pos="756920" algn="l"/>
              </a:tabLst>
            </a:pPr>
            <a:r>
              <a:rPr sz="2200" spc="-5" dirty="0">
                <a:latin typeface="Garamond"/>
                <a:cs typeface="Garamond"/>
              </a:rPr>
              <a:t>Note:</a:t>
            </a:r>
            <a:r>
              <a:rPr sz="2200" spc="20" dirty="0">
                <a:latin typeface="Garamond"/>
                <a:cs typeface="Garamond"/>
              </a:rPr>
              <a:t> </a:t>
            </a:r>
            <a:r>
              <a:rPr sz="2200" spc="-5" dirty="0">
                <a:latin typeface="Garamond"/>
                <a:cs typeface="Garamond"/>
              </a:rPr>
              <a:t>Presumed</a:t>
            </a:r>
            <a:r>
              <a:rPr sz="2200" spc="5" dirty="0">
                <a:latin typeface="Garamond"/>
                <a:cs typeface="Garamond"/>
              </a:rPr>
              <a:t> </a:t>
            </a:r>
            <a:r>
              <a:rPr sz="2200" spc="-10" dirty="0">
                <a:latin typeface="Garamond"/>
                <a:cs typeface="Garamond"/>
              </a:rPr>
              <a:t>benefit</a:t>
            </a:r>
            <a:r>
              <a:rPr sz="2200" spc="20" dirty="0">
                <a:latin typeface="Garamond"/>
                <a:cs typeface="Garamond"/>
              </a:rPr>
              <a:t> </a:t>
            </a:r>
            <a:r>
              <a:rPr sz="2200" spc="-10" dirty="0">
                <a:latin typeface="Garamond"/>
                <a:cs typeface="Garamond"/>
              </a:rPr>
              <a:t>relates</a:t>
            </a:r>
            <a:r>
              <a:rPr sz="2200" spc="15" dirty="0">
                <a:latin typeface="Garamond"/>
                <a:cs typeface="Garamond"/>
              </a:rPr>
              <a:t> </a:t>
            </a:r>
            <a:r>
              <a:rPr sz="2300" b="1" spc="-100" dirty="0">
                <a:latin typeface="Garamond"/>
                <a:cs typeface="Garamond"/>
              </a:rPr>
              <a:t>only</a:t>
            </a:r>
            <a:r>
              <a:rPr lang="en-US" sz="2300" b="1" spc="1245" dirty="0">
                <a:latin typeface="Times New Roman"/>
                <a:cs typeface="Times New Roman"/>
              </a:rPr>
              <a:t> </a:t>
            </a:r>
            <a:r>
              <a:rPr sz="2200" spc="-5" dirty="0">
                <a:latin typeface="Garamond"/>
                <a:cs typeface="Garamond"/>
              </a:rPr>
              <a:t>to</a:t>
            </a:r>
            <a:r>
              <a:rPr sz="2200" spc="5" dirty="0">
                <a:latin typeface="Garamond"/>
                <a:cs typeface="Garamond"/>
              </a:rPr>
              <a:t> </a:t>
            </a:r>
            <a:r>
              <a:rPr sz="2200" spc="-15" dirty="0">
                <a:latin typeface="Garamond"/>
                <a:cs typeface="Garamond"/>
              </a:rPr>
              <a:t>income.</a:t>
            </a:r>
            <a:endParaRPr sz="2200" dirty="0">
              <a:latin typeface="Garamond"/>
              <a:cs typeface="Garamond"/>
            </a:endParaRPr>
          </a:p>
          <a:p>
            <a:pPr marL="1155700" marR="5080" lvl="2" indent="-228600">
              <a:lnSpc>
                <a:spcPct val="100000"/>
              </a:lnSpc>
              <a:spcBef>
                <a:spcPts val="630"/>
              </a:spcBef>
              <a:buClr>
                <a:srgbClr val="2A5A6B"/>
              </a:buClr>
              <a:buFont typeface="Arial"/>
              <a:buChar char="•"/>
              <a:tabLst>
                <a:tab pos="1155700" algn="l"/>
                <a:tab pos="1156335" algn="l"/>
              </a:tabLst>
            </a:pPr>
            <a:r>
              <a:rPr sz="1600" spc="-5" dirty="0">
                <a:latin typeface="Garamond"/>
                <a:cs typeface="Garamond"/>
              </a:rPr>
              <a:t>Data</a:t>
            </a:r>
            <a:r>
              <a:rPr sz="1600" spc="5" dirty="0">
                <a:latin typeface="Garamond"/>
                <a:cs typeface="Garamond"/>
              </a:rPr>
              <a:t> </a:t>
            </a:r>
            <a:r>
              <a:rPr sz="1600" spc="-5" dirty="0">
                <a:latin typeface="Garamond"/>
                <a:cs typeface="Garamond"/>
              </a:rPr>
              <a:t>regarding</a:t>
            </a:r>
            <a:r>
              <a:rPr sz="1600" spc="15" dirty="0">
                <a:latin typeface="Garamond"/>
                <a:cs typeface="Garamond"/>
              </a:rPr>
              <a:t> </a:t>
            </a:r>
            <a:r>
              <a:rPr sz="1600" spc="-15" dirty="0">
                <a:latin typeface="Garamond"/>
                <a:cs typeface="Garamond"/>
              </a:rPr>
              <a:t>race,</a:t>
            </a:r>
            <a:r>
              <a:rPr sz="1600" spc="30" dirty="0">
                <a:latin typeface="Garamond"/>
                <a:cs typeface="Garamond"/>
              </a:rPr>
              <a:t> </a:t>
            </a:r>
            <a:r>
              <a:rPr sz="1600" spc="-20" dirty="0">
                <a:latin typeface="Garamond"/>
                <a:cs typeface="Garamond"/>
              </a:rPr>
              <a:t>ethnicity,</a:t>
            </a:r>
            <a:r>
              <a:rPr sz="1600" spc="5" dirty="0">
                <a:latin typeface="Garamond"/>
                <a:cs typeface="Garamond"/>
              </a:rPr>
              <a:t> </a:t>
            </a:r>
            <a:r>
              <a:rPr sz="1600" spc="-10" dirty="0">
                <a:latin typeface="Garamond"/>
                <a:cs typeface="Garamond"/>
              </a:rPr>
              <a:t>gender,</a:t>
            </a:r>
            <a:r>
              <a:rPr sz="1600" spc="5" dirty="0">
                <a:latin typeface="Garamond"/>
                <a:cs typeface="Garamond"/>
              </a:rPr>
              <a:t> </a:t>
            </a:r>
            <a:r>
              <a:rPr sz="1600" spc="-5" dirty="0">
                <a:latin typeface="Garamond"/>
                <a:cs typeface="Garamond"/>
              </a:rPr>
              <a:t>disability</a:t>
            </a:r>
            <a:r>
              <a:rPr sz="1600" spc="5" dirty="0">
                <a:latin typeface="Garamond"/>
                <a:cs typeface="Garamond"/>
              </a:rPr>
              <a:t> </a:t>
            </a:r>
            <a:r>
              <a:rPr sz="1600" spc="-10" dirty="0">
                <a:latin typeface="Garamond"/>
                <a:cs typeface="Garamond"/>
              </a:rPr>
              <a:t>status,</a:t>
            </a:r>
            <a:r>
              <a:rPr sz="1600" spc="15" dirty="0">
                <a:latin typeface="Garamond"/>
                <a:cs typeface="Garamond"/>
              </a:rPr>
              <a:t> </a:t>
            </a:r>
            <a:r>
              <a:rPr sz="1600" spc="-15" dirty="0">
                <a:latin typeface="Garamond"/>
                <a:cs typeface="Garamond"/>
              </a:rPr>
              <a:t>veteran</a:t>
            </a:r>
            <a:r>
              <a:rPr sz="1600" spc="25" dirty="0">
                <a:latin typeface="Garamond"/>
                <a:cs typeface="Garamond"/>
              </a:rPr>
              <a:t> </a:t>
            </a:r>
            <a:r>
              <a:rPr sz="1600" spc="-10" dirty="0">
                <a:latin typeface="Garamond"/>
                <a:cs typeface="Garamond"/>
              </a:rPr>
              <a:t>status,</a:t>
            </a:r>
            <a:r>
              <a:rPr sz="1600" spc="10" dirty="0">
                <a:latin typeface="Garamond"/>
                <a:cs typeface="Garamond"/>
              </a:rPr>
              <a:t> </a:t>
            </a:r>
            <a:r>
              <a:rPr sz="1600" spc="-10" dirty="0">
                <a:latin typeface="Garamond"/>
                <a:cs typeface="Garamond"/>
              </a:rPr>
              <a:t>and</a:t>
            </a:r>
            <a:r>
              <a:rPr sz="1600" spc="5" dirty="0">
                <a:latin typeface="Garamond"/>
                <a:cs typeface="Garamond"/>
              </a:rPr>
              <a:t> </a:t>
            </a:r>
            <a:r>
              <a:rPr sz="1600" spc="-5" dirty="0">
                <a:latin typeface="Garamond"/>
                <a:cs typeface="Garamond"/>
              </a:rPr>
              <a:t>the</a:t>
            </a:r>
            <a:r>
              <a:rPr sz="1600" spc="-10" dirty="0">
                <a:latin typeface="Garamond"/>
                <a:cs typeface="Garamond"/>
              </a:rPr>
              <a:t> </a:t>
            </a:r>
            <a:r>
              <a:rPr sz="1600" spc="-5" dirty="0">
                <a:latin typeface="Garamond"/>
                <a:cs typeface="Garamond"/>
              </a:rPr>
              <a:t>total</a:t>
            </a:r>
            <a:r>
              <a:rPr sz="1600" spc="5" dirty="0">
                <a:latin typeface="Garamond"/>
                <a:cs typeface="Garamond"/>
              </a:rPr>
              <a:t> </a:t>
            </a:r>
            <a:r>
              <a:rPr sz="1600" spc="-10" dirty="0">
                <a:latin typeface="Garamond"/>
                <a:cs typeface="Garamond"/>
              </a:rPr>
              <a:t>number</a:t>
            </a:r>
            <a:r>
              <a:rPr sz="1600" spc="20" dirty="0">
                <a:latin typeface="Garamond"/>
                <a:cs typeface="Garamond"/>
              </a:rPr>
              <a:t> </a:t>
            </a:r>
            <a:r>
              <a:rPr sz="1600" spc="-10" dirty="0">
                <a:latin typeface="Garamond"/>
                <a:cs typeface="Garamond"/>
              </a:rPr>
              <a:t>of </a:t>
            </a:r>
            <a:r>
              <a:rPr sz="1600" spc="-385" dirty="0">
                <a:latin typeface="Garamond"/>
                <a:cs typeface="Garamond"/>
              </a:rPr>
              <a:t> </a:t>
            </a:r>
            <a:r>
              <a:rPr sz="1600" spc="-5" dirty="0">
                <a:latin typeface="Garamond"/>
                <a:cs typeface="Garamond"/>
              </a:rPr>
              <a:t>unduplicated</a:t>
            </a:r>
            <a:r>
              <a:rPr sz="1600" spc="5" dirty="0">
                <a:latin typeface="Garamond"/>
                <a:cs typeface="Garamond"/>
              </a:rPr>
              <a:t> </a:t>
            </a:r>
            <a:r>
              <a:rPr sz="1600" spc="-10" dirty="0">
                <a:latin typeface="Garamond"/>
                <a:cs typeface="Garamond"/>
              </a:rPr>
              <a:t>clients</a:t>
            </a:r>
            <a:r>
              <a:rPr sz="1600" spc="10" dirty="0">
                <a:latin typeface="Garamond"/>
                <a:cs typeface="Garamond"/>
              </a:rPr>
              <a:t> </a:t>
            </a:r>
            <a:r>
              <a:rPr sz="1600" spc="-5" dirty="0">
                <a:latin typeface="Garamond"/>
                <a:cs typeface="Garamond"/>
              </a:rPr>
              <a:t>served</a:t>
            </a:r>
            <a:r>
              <a:rPr sz="1600" spc="40" dirty="0">
                <a:latin typeface="Garamond"/>
                <a:cs typeface="Garamond"/>
              </a:rPr>
              <a:t> </a:t>
            </a:r>
            <a:r>
              <a:rPr sz="1600" spc="-5" dirty="0">
                <a:latin typeface="Garamond"/>
                <a:cs typeface="Garamond"/>
              </a:rPr>
              <a:t>in the</a:t>
            </a:r>
            <a:r>
              <a:rPr sz="1600" dirty="0">
                <a:latin typeface="Garamond"/>
                <a:cs typeface="Garamond"/>
              </a:rPr>
              <a:t> </a:t>
            </a:r>
            <a:r>
              <a:rPr sz="1600" spc="-5" dirty="0">
                <a:latin typeface="Garamond"/>
                <a:cs typeface="Garamond"/>
              </a:rPr>
              <a:t>program</a:t>
            </a:r>
            <a:r>
              <a:rPr sz="1600" spc="25" dirty="0">
                <a:latin typeface="Garamond"/>
                <a:cs typeface="Garamond"/>
              </a:rPr>
              <a:t> </a:t>
            </a:r>
            <a:r>
              <a:rPr sz="1600" b="1" spc="-10" dirty="0">
                <a:latin typeface="Garamond"/>
                <a:cs typeface="Garamond"/>
              </a:rPr>
              <a:t>must</a:t>
            </a:r>
            <a:r>
              <a:rPr sz="1600" b="1" spc="65" dirty="0">
                <a:latin typeface="Times New Roman"/>
                <a:cs typeface="Times New Roman"/>
              </a:rPr>
              <a:t> </a:t>
            </a:r>
            <a:r>
              <a:rPr sz="1600" b="1" spc="-5" dirty="0">
                <a:latin typeface="Garamond"/>
                <a:cs typeface="Garamond"/>
              </a:rPr>
              <a:t>still</a:t>
            </a:r>
            <a:r>
              <a:rPr sz="1600" b="1" spc="409" dirty="0">
                <a:latin typeface="Times New Roman"/>
                <a:cs typeface="Times New Roman"/>
              </a:rPr>
              <a:t> </a:t>
            </a:r>
            <a:r>
              <a:rPr sz="1600" b="1" spc="-5" dirty="0">
                <a:latin typeface="Garamond"/>
                <a:cs typeface="Garamond"/>
              </a:rPr>
              <a:t>comply</a:t>
            </a:r>
            <a:r>
              <a:rPr sz="1600" b="1" spc="40" dirty="0">
                <a:latin typeface="Times New Roman"/>
                <a:cs typeface="Times New Roman"/>
              </a:rPr>
              <a:t> </a:t>
            </a:r>
            <a:r>
              <a:rPr sz="1600" b="1" spc="-10" dirty="0">
                <a:latin typeface="Garamond"/>
                <a:cs typeface="Garamond"/>
              </a:rPr>
              <a:t>with</a:t>
            </a:r>
            <a:r>
              <a:rPr sz="1600" b="1" spc="60" dirty="0">
                <a:latin typeface="Times New Roman"/>
                <a:cs typeface="Times New Roman"/>
              </a:rPr>
              <a:t> </a:t>
            </a:r>
            <a:r>
              <a:rPr sz="1600" b="1" spc="-5" dirty="0">
                <a:latin typeface="Garamond"/>
                <a:cs typeface="Garamond"/>
              </a:rPr>
              <a:t>HUD</a:t>
            </a:r>
            <a:r>
              <a:rPr sz="1600" b="1" spc="10" dirty="0">
                <a:latin typeface="Times New Roman"/>
                <a:cs typeface="Times New Roman"/>
              </a:rPr>
              <a:t> </a:t>
            </a:r>
            <a:r>
              <a:rPr sz="1600" b="1" spc="-10" dirty="0">
                <a:latin typeface="Garamond"/>
                <a:cs typeface="Garamond"/>
              </a:rPr>
              <a:t>regulations.</a:t>
            </a:r>
            <a:endParaRPr sz="1600" dirty="0">
              <a:latin typeface="Garamond"/>
              <a:cs typeface="Garamond"/>
            </a:endParaRPr>
          </a:p>
        </p:txBody>
      </p:sp>
    </p:spTree>
    <p:extLst>
      <p:ext uri="{BB962C8B-B14F-4D97-AF65-F5344CB8AC3E}">
        <p14:creationId xmlns:p14="http://schemas.microsoft.com/office/powerpoint/2010/main" val="1694272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619442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20" dirty="0">
                <a:solidFill>
                  <a:srgbClr val="174658"/>
                </a:solidFill>
              </a:rPr>
              <a:t> </a:t>
            </a:r>
            <a:r>
              <a:rPr sz="4400" dirty="0">
                <a:solidFill>
                  <a:srgbClr val="174658"/>
                </a:solidFill>
              </a:rPr>
              <a:t>–</a:t>
            </a:r>
            <a:r>
              <a:rPr sz="4400" spc="-10" dirty="0">
                <a:solidFill>
                  <a:srgbClr val="174658"/>
                </a:solidFill>
              </a:rPr>
              <a:t> National</a:t>
            </a:r>
            <a:r>
              <a:rPr sz="4400" spc="-30" dirty="0">
                <a:solidFill>
                  <a:srgbClr val="174658"/>
                </a:solidFill>
              </a:rPr>
              <a:t> </a:t>
            </a:r>
            <a:r>
              <a:rPr sz="4400" spc="-5" dirty="0">
                <a:solidFill>
                  <a:srgbClr val="174658"/>
                </a:solidFill>
              </a:rPr>
              <a:t>Objective</a:t>
            </a:r>
            <a:endParaRPr sz="4400"/>
          </a:p>
        </p:txBody>
      </p:sp>
      <p:sp>
        <p:nvSpPr>
          <p:cNvPr id="3" name="object 3"/>
          <p:cNvSpPr txBox="1"/>
          <p:nvPr/>
        </p:nvSpPr>
        <p:spPr>
          <a:xfrm>
            <a:off x="307340" y="1457071"/>
            <a:ext cx="8415655" cy="5044971"/>
          </a:xfrm>
          <a:prstGeom prst="rect">
            <a:avLst/>
          </a:prstGeom>
        </p:spPr>
        <p:txBody>
          <a:bodyPr vert="horz" wrap="square" lIns="0" tIns="88900" rIns="0" bIns="0" rtlCol="0">
            <a:spAutoFit/>
          </a:bodyPr>
          <a:lstStyle/>
          <a:p>
            <a:pPr marL="355600" indent="-342900">
              <a:lnSpc>
                <a:spcPct val="100000"/>
              </a:lnSpc>
              <a:spcBef>
                <a:spcPts val="700"/>
              </a:spcBef>
              <a:buClr>
                <a:srgbClr val="2A5A6B"/>
              </a:buClr>
              <a:buFont typeface="Arial"/>
              <a:buChar char="•"/>
              <a:tabLst>
                <a:tab pos="354965" algn="l"/>
                <a:tab pos="355600" algn="l"/>
              </a:tabLst>
            </a:pPr>
            <a:r>
              <a:rPr sz="2400" b="1" spc="-10" dirty="0">
                <a:latin typeface="Garamond"/>
                <a:cs typeface="Garamond"/>
              </a:rPr>
              <a:t>Low/Mod</a:t>
            </a:r>
            <a:r>
              <a:rPr sz="2400" b="1" spc="595" dirty="0">
                <a:latin typeface="Times New Roman"/>
                <a:cs typeface="Times New Roman"/>
              </a:rPr>
              <a:t>  </a:t>
            </a:r>
            <a:r>
              <a:rPr sz="2400" b="1" spc="-30" dirty="0">
                <a:latin typeface="Garamond"/>
                <a:cs typeface="Garamond"/>
              </a:rPr>
              <a:t>Job</a:t>
            </a:r>
            <a:r>
              <a:rPr sz="2400" b="1" spc="1780" dirty="0">
                <a:latin typeface="Times New Roman"/>
                <a:cs typeface="Times New Roman"/>
              </a:rPr>
              <a:t> </a:t>
            </a:r>
            <a:r>
              <a:rPr sz="2400" b="1" dirty="0">
                <a:latin typeface="Garamond"/>
                <a:cs typeface="Garamond"/>
              </a:rPr>
              <a:t>Creation</a:t>
            </a:r>
            <a:r>
              <a:rPr sz="2400" b="1" dirty="0">
                <a:latin typeface="Times New Roman"/>
                <a:cs typeface="Times New Roman"/>
              </a:rPr>
              <a:t>  </a:t>
            </a:r>
            <a:r>
              <a:rPr sz="2400" b="1" spc="585" dirty="0">
                <a:latin typeface="Times New Roman"/>
                <a:cs typeface="Times New Roman"/>
              </a:rPr>
              <a:t> </a:t>
            </a:r>
            <a:r>
              <a:rPr sz="2400" b="1" spc="-204" dirty="0">
                <a:latin typeface="Garamond"/>
                <a:cs typeface="Garamond"/>
              </a:rPr>
              <a:t>(LMJ):</a:t>
            </a:r>
            <a:endParaRPr sz="2400" dirty="0">
              <a:latin typeface="Garamond"/>
              <a:cs typeface="Garamond"/>
            </a:endParaRPr>
          </a:p>
          <a:p>
            <a:pPr marL="756285" lvl="1" indent="-287020">
              <a:lnSpc>
                <a:spcPct val="100000"/>
              </a:lnSpc>
              <a:spcBef>
                <a:spcPts val="600"/>
              </a:spcBef>
              <a:buClr>
                <a:srgbClr val="2A5A6B"/>
              </a:buClr>
              <a:buFont typeface="Arial"/>
              <a:buChar char="–"/>
              <a:tabLst>
                <a:tab pos="756920" algn="l"/>
              </a:tabLst>
            </a:pPr>
            <a:r>
              <a:rPr sz="2400" spc="-10" dirty="0">
                <a:latin typeface="Garamond"/>
                <a:cs typeface="Garamond"/>
              </a:rPr>
              <a:t>Activities</a:t>
            </a:r>
            <a:r>
              <a:rPr sz="2400" dirty="0">
                <a:latin typeface="Garamond"/>
                <a:cs typeface="Garamond"/>
              </a:rPr>
              <a:t> to generate</a:t>
            </a:r>
            <a:r>
              <a:rPr sz="2400" spc="-5" dirty="0">
                <a:latin typeface="Garamond"/>
                <a:cs typeface="Garamond"/>
              </a:rPr>
              <a:t> economic </a:t>
            </a:r>
            <a:r>
              <a:rPr sz="2400" dirty="0">
                <a:latin typeface="Garamond"/>
                <a:cs typeface="Garamond"/>
              </a:rPr>
              <a:t>opportunities</a:t>
            </a:r>
          </a:p>
          <a:p>
            <a:pPr marL="1155700" lvl="2" indent="-229235">
              <a:lnSpc>
                <a:spcPct val="100000"/>
              </a:lnSpc>
              <a:spcBef>
                <a:spcPts val="625"/>
              </a:spcBef>
              <a:buClr>
                <a:srgbClr val="2A5A6B"/>
              </a:buClr>
              <a:buFont typeface="Arial"/>
              <a:buChar char="•"/>
              <a:tabLst>
                <a:tab pos="1155700" algn="l"/>
                <a:tab pos="1156335" algn="l"/>
              </a:tabLst>
            </a:pPr>
            <a:r>
              <a:rPr sz="2000" spc="-20" dirty="0">
                <a:latin typeface="Garamond"/>
                <a:cs typeface="Garamond"/>
              </a:rPr>
              <a:t>Job</a:t>
            </a:r>
            <a:r>
              <a:rPr sz="2000" spc="40" dirty="0">
                <a:latin typeface="Garamond"/>
                <a:cs typeface="Garamond"/>
              </a:rPr>
              <a:t> </a:t>
            </a:r>
            <a:r>
              <a:rPr sz="2000" spc="-5" dirty="0">
                <a:latin typeface="Garamond"/>
                <a:cs typeface="Garamond"/>
              </a:rPr>
              <a:t>Creation:</a:t>
            </a:r>
            <a:r>
              <a:rPr sz="2000" spc="40" dirty="0">
                <a:latin typeface="Garamond"/>
                <a:cs typeface="Garamond"/>
              </a:rPr>
              <a:t> </a:t>
            </a:r>
            <a:r>
              <a:rPr sz="2000" dirty="0">
                <a:latin typeface="Garamond"/>
                <a:cs typeface="Garamond"/>
              </a:rPr>
              <a:t>Documentation</a:t>
            </a:r>
            <a:r>
              <a:rPr sz="2000" spc="30" dirty="0">
                <a:latin typeface="Garamond"/>
                <a:cs typeface="Garamond"/>
              </a:rPr>
              <a:t> </a:t>
            </a:r>
            <a:r>
              <a:rPr sz="2000" spc="-5" dirty="0">
                <a:latin typeface="Garamond"/>
                <a:cs typeface="Garamond"/>
              </a:rPr>
              <a:t>must</a:t>
            </a:r>
            <a:r>
              <a:rPr sz="2000" spc="10" dirty="0">
                <a:latin typeface="Garamond"/>
                <a:cs typeface="Garamond"/>
              </a:rPr>
              <a:t> </a:t>
            </a:r>
            <a:r>
              <a:rPr sz="2000" dirty="0">
                <a:latin typeface="Garamond"/>
                <a:cs typeface="Garamond"/>
              </a:rPr>
              <a:t>indicate</a:t>
            </a:r>
            <a:r>
              <a:rPr sz="2000" spc="45" dirty="0">
                <a:latin typeface="Garamond"/>
                <a:cs typeface="Garamond"/>
              </a:rPr>
              <a:t> </a:t>
            </a:r>
            <a:r>
              <a:rPr sz="2000" dirty="0">
                <a:latin typeface="Garamond"/>
                <a:cs typeface="Garamond"/>
              </a:rPr>
              <a:t>that</a:t>
            </a:r>
            <a:r>
              <a:rPr sz="2000" spc="40" dirty="0">
                <a:latin typeface="Garamond"/>
                <a:cs typeface="Garamond"/>
              </a:rPr>
              <a:t> </a:t>
            </a:r>
            <a:r>
              <a:rPr sz="2000" spc="-5" dirty="0">
                <a:latin typeface="Garamond"/>
                <a:cs typeface="Garamond"/>
              </a:rPr>
              <a:t>at</a:t>
            </a:r>
            <a:r>
              <a:rPr sz="2000" spc="40" dirty="0">
                <a:latin typeface="Garamond"/>
                <a:cs typeface="Garamond"/>
              </a:rPr>
              <a:t> </a:t>
            </a:r>
            <a:r>
              <a:rPr sz="2000" spc="-5" dirty="0">
                <a:latin typeface="Garamond"/>
                <a:cs typeface="Garamond"/>
              </a:rPr>
              <a:t>least</a:t>
            </a:r>
            <a:r>
              <a:rPr sz="2000" spc="40" dirty="0">
                <a:latin typeface="Garamond"/>
                <a:cs typeface="Garamond"/>
              </a:rPr>
              <a:t> </a:t>
            </a:r>
            <a:r>
              <a:rPr sz="2000" dirty="0">
                <a:latin typeface="Garamond"/>
                <a:cs typeface="Garamond"/>
              </a:rPr>
              <a:t>51%</a:t>
            </a:r>
            <a:r>
              <a:rPr sz="2000" spc="30" dirty="0">
                <a:latin typeface="Garamond"/>
                <a:cs typeface="Garamond"/>
              </a:rPr>
              <a:t> </a:t>
            </a:r>
            <a:r>
              <a:rPr sz="2000" spc="-5" dirty="0">
                <a:latin typeface="Garamond"/>
                <a:cs typeface="Garamond"/>
              </a:rPr>
              <a:t>of</a:t>
            </a:r>
            <a:r>
              <a:rPr sz="2000" spc="305" dirty="0">
                <a:latin typeface="Garamond"/>
                <a:cs typeface="Garamond"/>
              </a:rPr>
              <a:t> </a:t>
            </a:r>
            <a:r>
              <a:rPr sz="2000" dirty="0">
                <a:latin typeface="Garamond"/>
                <a:cs typeface="Garamond"/>
              </a:rPr>
              <a:t>th</a:t>
            </a:r>
            <a:r>
              <a:rPr lang="en-US" sz="2000" dirty="0">
                <a:latin typeface="Garamond"/>
                <a:cs typeface="Garamond"/>
              </a:rPr>
              <a:t>e jobs</a:t>
            </a:r>
            <a:endParaRPr sz="2000" dirty="0">
              <a:latin typeface="Garamond"/>
              <a:cs typeface="Garamond"/>
            </a:endParaRPr>
          </a:p>
          <a:p>
            <a:pPr marL="1155700">
              <a:lnSpc>
                <a:spcPct val="100000"/>
              </a:lnSpc>
            </a:pPr>
            <a:r>
              <a:rPr sz="2000" spc="-5" dirty="0">
                <a:latin typeface="Garamond"/>
                <a:cs typeface="Garamond"/>
              </a:rPr>
              <a:t>will</a:t>
            </a:r>
            <a:r>
              <a:rPr sz="2000" spc="20" dirty="0">
                <a:latin typeface="Garamond"/>
                <a:cs typeface="Garamond"/>
              </a:rPr>
              <a:t> </a:t>
            </a:r>
            <a:r>
              <a:rPr sz="2000" dirty="0">
                <a:latin typeface="Garamond"/>
                <a:cs typeface="Garamond"/>
              </a:rPr>
              <a:t>be </a:t>
            </a:r>
            <a:r>
              <a:rPr sz="2000" spc="-5" dirty="0">
                <a:latin typeface="Garamond"/>
                <a:cs typeface="Garamond"/>
              </a:rPr>
              <a:t>held</a:t>
            </a:r>
            <a:r>
              <a:rPr sz="2000" spc="5" dirty="0">
                <a:latin typeface="Garamond"/>
                <a:cs typeface="Garamond"/>
              </a:rPr>
              <a:t> </a:t>
            </a:r>
            <a:r>
              <a:rPr sz="2000" spc="-65" dirty="0">
                <a:latin typeface="Garamond"/>
                <a:cs typeface="Garamond"/>
              </a:rPr>
              <a:t>by,</a:t>
            </a:r>
            <a:r>
              <a:rPr sz="2000" spc="5" dirty="0">
                <a:latin typeface="Garamond"/>
                <a:cs typeface="Garamond"/>
              </a:rPr>
              <a:t> </a:t>
            </a:r>
            <a:r>
              <a:rPr sz="2000" dirty="0">
                <a:latin typeface="Garamond"/>
                <a:cs typeface="Garamond"/>
              </a:rPr>
              <a:t>or</a:t>
            </a:r>
            <a:r>
              <a:rPr sz="2000" spc="-5" dirty="0">
                <a:latin typeface="Garamond"/>
                <a:cs typeface="Garamond"/>
              </a:rPr>
              <a:t> </a:t>
            </a:r>
            <a:r>
              <a:rPr sz="2000" dirty="0">
                <a:latin typeface="Garamond"/>
                <a:cs typeface="Garamond"/>
              </a:rPr>
              <a:t>made</a:t>
            </a:r>
            <a:r>
              <a:rPr sz="2000" spc="-15" dirty="0">
                <a:latin typeface="Garamond"/>
                <a:cs typeface="Garamond"/>
              </a:rPr>
              <a:t> </a:t>
            </a:r>
            <a:r>
              <a:rPr sz="2000" spc="-10" dirty="0">
                <a:latin typeface="Garamond"/>
                <a:cs typeface="Garamond"/>
              </a:rPr>
              <a:t>available</a:t>
            </a:r>
            <a:r>
              <a:rPr sz="2000" spc="5" dirty="0">
                <a:latin typeface="Garamond"/>
                <a:cs typeface="Garamond"/>
              </a:rPr>
              <a:t> </a:t>
            </a:r>
            <a:r>
              <a:rPr sz="2000" spc="-30" dirty="0">
                <a:latin typeface="Garamond"/>
                <a:cs typeface="Garamond"/>
              </a:rPr>
              <a:t>to,</a:t>
            </a:r>
            <a:r>
              <a:rPr sz="2000" dirty="0">
                <a:latin typeface="Garamond"/>
                <a:cs typeface="Garamond"/>
              </a:rPr>
              <a:t> LMI</a:t>
            </a:r>
            <a:r>
              <a:rPr sz="2000" spc="-5" dirty="0">
                <a:latin typeface="Garamond"/>
                <a:cs typeface="Garamond"/>
              </a:rPr>
              <a:t> persons</a:t>
            </a:r>
            <a:endParaRPr sz="2000" dirty="0">
              <a:latin typeface="Garamond"/>
              <a:cs typeface="Garamond"/>
            </a:endParaRPr>
          </a:p>
          <a:p>
            <a:pPr marL="1155700" marR="31750" lvl="2" indent="-228600">
              <a:lnSpc>
                <a:spcPct val="100000"/>
              </a:lnSpc>
              <a:spcBef>
                <a:spcPts val="605"/>
              </a:spcBef>
              <a:buClr>
                <a:srgbClr val="2A5A6B"/>
              </a:buClr>
              <a:buFont typeface="Arial"/>
              <a:buChar char="•"/>
              <a:tabLst>
                <a:tab pos="1155700" algn="l"/>
                <a:tab pos="1156335" algn="l"/>
              </a:tabLst>
            </a:pPr>
            <a:r>
              <a:rPr sz="2000" spc="-20" dirty="0">
                <a:latin typeface="Garamond"/>
                <a:cs typeface="Garamond"/>
              </a:rPr>
              <a:t>Job</a:t>
            </a:r>
            <a:r>
              <a:rPr sz="2000" spc="-5" dirty="0">
                <a:latin typeface="Garamond"/>
                <a:cs typeface="Garamond"/>
              </a:rPr>
              <a:t> Retention:</a:t>
            </a:r>
            <a:r>
              <a:rPr sz="2000" spc="5" dirty="0">
                <a:latin typeface="Garamond"/>
                <a:cs typeface="Garamond"/>
              </a:rPr>
              <a:t> </a:t>
            </a:r>
            <a:r>
              <a:rPr sz="2000" dirty="0">
                <a:latin typeface="Garamond"/>
                <a:cs typeface="Garamond"/>
              </a:rPr>
              <a:t>Documentation</a:t>
            </a:r>
            <a:r>
              <a:rPr sz="2000" spc="-10" dirty="0">
                <a:latin typeface="Garamond"/>
                <a:cs typeface="Garamond"/>
              </a:rPr>
              <a:t> </a:t>
            </a:r>
            <a:r>
              <a:rPr sz="2000" spc="-5" dirty="0">
                <a:latin typeface="Garamond"/>
                <a:cs typeface="Garamond"/>
              </a:rPr>
              <a:t>must</a:t>
            </a:r>
            <a:r>
              <a:rPr sz="2000" spc="-30" dirty="0">
                <a:latin typeface="Garamond"/>
                <a:cs typeface="Garamond"/>
              </a:rPr>
              <a:t> </a:t>
            </a:r>
            <a:r>
              <a:rPr sz="2000" dirty="0">
                <a:latin typeface="Garamond"/>
                <a:cs typeface="Garamond"/>
              </a:rPr>
              <a:t>indicated</a:t>
            </a:r>
            <a:r>
              <a:rPr sz="2000" spc="-5" dirty="0">
                <a:latin typeface="Garamond"/>
                <a:cs typeface="Garamond"/>
              </a:rPr>
              <a:t> </a:t>
            </a:r>
            <a:r>
              <a:rPr sz="2000" dirty="0">
                <a:latin typeface="Garamond"/>
                <a:cs typeface="Garamond"/>
              </a:rPr>
              <a:t>that</a:t>
            </a:r>
            <a:r>
              <a:rPr sz="2000" spc="5" dirty="0">
                <a:latin typeface="Garamond"/>
                <a:cs typeface="Garamond"/>
              </a:rPr>
              <a:t> </a:t>
            </a:r>
            <a:r>
              <a:rPr sz="2000" dirty="0">
                <a:latin typeface="Garamond"/>
                <a:cs typeface="Garamond"/>
              </a:rPr>
              <a:t>the </a:t>
            </a:r>
            <a:r>
              <a:rPr sz="2000" spc="-5" dirty="0">
                <a:latin typeface="Garamond"/>
                <a:cs typeface="Garamond"/>
              </a:rPr>
              <a:t>jobs</a:t>
            </a:r>
            <a:r>
              <a:rPr sz="2000" spc="10" dirty="0">
                <a:latin typeface="Garamond"/>
                <a:cs typeface="Garamond"/>
              </a:rPr>
              <a:t> </a:t>
            </a:r>
            <a:r>
              <a:rPr sz="2000" spc="-15" dirty="0">
                <a:latin typeface="Garamond"/>
                <a:cs typeface="Garamond"/>
              </a:rPr>
              <a:t>would</a:t>
            </a:r>
            <a:r>
              <a:rPr sz="2000" dirty="0">
                <a:latin typeface="Garamond"/>
                <a:cs typeface="Garamond"/>
              </a:rPr>
              <a:t> </a:t>
            </a:r>
            <a:r>
              <a:rPr sz="2000" spc="-20" dirty="0">
                <a:latin typeface="Garamond"/>
                <a:cs typeface="Garamond"/>
              </a:rPr>
              <a:t>have </a:t>
            </a:r>
            <a:r>
              <a:rPr sz="2000" spc="-484" dirty="0">
                <a:latin typeface="Garamond"/>
                <a:cs typeface="Garamond"/>
              </a:rPr>
              <a:t> </a:t>
            </a:r>
            <a:r>
              <a:rPr sz="2000" spc="-5" dirty="0">
                <a:latin typeface="Garamond"/>
                <a:cs typeface="Garamond"/>
              </a:rPr>
              <a:t>been</a:t>
            </a:r>
            <a:r>
              <a:rPr sz="2000" spc="45" dirty="0">
                <a:latin typeface="Garamond"/>
                <a:cs typeface="Garamond"/>
              </a:rPr>
              <a:t> </a:t>
            </a:r>
            <a:r>
              <a:rPr sz="2000" dirty="0">
                <a:latin typeface="Garamond"/>
                <a:cs typeface="Garamond"/>
              </a:rPr>
              <a:t>lost</a:t>
            </a:r>
            <a:r>
              <a:rPr sz="2000" spc="45" dirty="0">
                <a:latin typeface="Garamond"/>
                <a:cs typeface="Garamond"/>
              </a:rPr>
              <a:t> </a:t>
            </a:r>
            <a:r>
              <a:rPr sz="2000" dirty="0">
                <a:latin typeface="Garamond"/>
                <a:cs typeface="Garamond"/>
              </a:rPr>
              <a:t>without</a:t>
            </a:r>
            <a:r>
              <a:rPr sz="2000" spc="65" dirty="0">
                <a:latin typeface="Garamond"/>
                <a:cs typeface="Garamond"/>
              </a:rPr>
              <a:t> </a:t>
            </a:r>
            <a:r>
              <a:rPr sz="2000" dirty="0">
                <a:latin typeface="Garamond"/>
                <a:cs typeface="Garamond"/>
              </a:rPr>
              <a:t>the</a:t>
            </a:r>
            <a:r>
              <a:rPr sz="2000" spc="50" dirty="0">
                <a:latin typeface="Garamond"/>
                <a:cs typeface="Garamond"/>
              </a:rPr>
              <a:t> </a:t>
            </a:r>
            <a:r>
              <a:rPr sz="2000" spc="-5" dirty="0">
                <a:latin typeface="Garamond"/>
                <a:cs typeface="Garamond"/>
              </a:rPr>
              <a:t>CDBG</a:t>
            </a:r>
            <a:r>
              <a:rPr sz="2000" spc="15" dirty="0">
                <a:latin typeface="Garamond"/>
                <a:cs typeface="Garamond"/>
              </a:rPr>
              <a:t> </a:t>
            </a:r>
            <a:r>
              <a:rPr sz="2000" spc="-5" dirty="0">
                <a:latin typeface="Garamond"/>
                <a:cs typeface="Garamond"/>
              </a:rPr>
              <a:t>assistance</a:t>
            </a:r>
            <a:r>
              <a:rPr sz="2000" spc="25" dirty="0">
                <a:latin typeface="Garamond"/>
                <a:cs typeface="Garamond"/>
              </a:rPr>
              <a:t> </a:t>
            </a:r>
            <a:r>
              <a:rPr sz="2000" spc="-5" dirty="0">
                <a:latin typeface="Garamond"/>
                <a:cs typeface="Garamond"/>
              </a:rPr>
              <a:t>and</a:t>
            </a:r>
            <a:r>
              <a:rPr sz="2000" spc="40" dirty="0">
                <a:latin typeface="Garamond"/>
                <a:cs typeface="Garamond"/>
              </a:rPr>
              <a:t> </a:t>
            </a:r>
            <a:r>
              <a:rPr sz="2000" dirty="0">
                <a:latin typeface="Garamond"/>
                <a:cs typeface="Garamond"/>
              </a:rPr>
              <a:t>that</a:t>
            </a:r>
            <a:r>
              <a:rPr sz="2000" spc="50" dirty="0">
                <a:latin typeface="Garamond"/>
                <a:cs typeface="Garamond"/>
              </a:rPr>
              <a:t> </a:t>
            </a:r>
            <a:r>
              <a:rPr sz="2000" spc="-5" dirty="0">
                <a:latin typeface="Garamond"/>
                <a:cs typeface="Garamond"/>
              </a:rPr>
              <a:t>at</a:t>
            </a:r>
            <a:r>
              <a:rPr sz="2000" spc="45" dirty="0">
                <a:latin typeface="Garamond"/>
                <a:cs typeface="Garamond"/>
              </a:rPr>
              <a:t> </a:t>
            </a:r>
            <a:r>
              <a:rPr sz="2000" dirty="0">
                <a:latin typeface="Garamond"/>
                <a:cs typeface="Garamond"/>
              </a:rPr>
              <a:t>least</a:t>
            </a:r>
            <a:r>
              <a:rPr sz="2000" spc="45" dirty="0">
                <a:latin typeface="Garamond"/>
                <a:cs typeface="Garamond"/>
              </a:rPr>
              <a:t> </a:t>
            </a:r>
            <a:r>
              <a:rPr sz="2000" dirty="0">
                <a:latin typeface="Garamond"/>
                <a:cs typeface="Garamond"/>
              </a:rPr>
              <a:t>51%</a:t>
            </a:r>
            <a:r>
              <a:rPr sz="2000" spc="35" dirty="0">
                <a:latin typeface="Garamond"/>
                <a:cs typeface="Garamond"/>
              </a:rPr>
              <a:t> </a:t>
            </a:r>
            <a:r>
              <a:rPr sz="2000" spc="-5" dirty="0">
                <a:latin typeface="Garamond"/>
                <a:cs typeface="Garamond"/>
              </a:rPr>
              <a:t>of</a:t>
            </a:r>
            <a:r>
              <a:rPr sz="2000" spc="310" dirty="0">
                <a:latin typeface="Garamond"/>
                <a:cs typeface="Garamond"/>
              </a:rPr>
              <a:t> </a:t>
            </a:r>
            <a:r>
              <a:rPr sz="2000" dirty="0">
                <a:latin typeface="Garamond"/>
                <a:cs typeface="Garamond"/>
              </a:rPr>
              <a:t>the</a:t>
            </a:r>
            <a:r>
              <a:rPr lang="en-US" sz="2000" dirty="0">
                <a:latin typeface="Garamond"/>
                <a:cs typeface="Garamond"/>
              </a:rPr>
              <a:t> jobs</a:t>
            </a:r>
            <a:r>
              <a:rPr sz="2000" dirty="0">
                <a:latin typeface="Garamond"/>
                <a:cs typeface="Garamond"/>
              </a:rPr>
              <a:t> are</a:t>
            </a:r>
            <a:r>
              <a:rPr sz="2000" spc="-15" dirty="0">
                <a:latin typeface="Garamond"/>
                <a:cs typeface="Garamond"/>
              </a:rPr>
              <a:t> </a:t>
            </a:r>
            <a:r>
              <a:rPr sz="2000" spc="-5" dirty="0">
                <a:latin typeface="Garamond"/>
                <a:cs typeface="Garamond"/>
              </a:rPr>
              <a:t>held</a:t>
            </a:r>
            <a:r>
              <a:rPr sz="2000" spc="5" dirty="0">
                <a:latin typeface="Garamond"/>
                <a:cs typeface="Garamond"/>
              </a:rPr>
              <a:t> </a:t>
            </a:r>
            <a:r>
              <a:rPr sz="2000" spc="-15" dirty="0">
                <a:latin typeface="Garamond"/>
                <a:cs typeface="Garamond"/>
              </a:rPr>
              <a:t>by</a:t>
            </a:r>
            <a:r>
              <a:rPr sz="2000" spc="10" dirty="0">
                <a:latin typeface="Garamond"/>
                <a:cs typeface="Garamond"/>
              </a:rPr>
              <a:t> </a:t>
            </a:r>
            <a:r>
              <a:rPr sz="2000" dirty="0">
                <a:latin typeface="Garamond"/>
                <a:cs typeface="Garamond"/>
              </a:rPr>
              <a:t>LMI</a:t>
            </a:r>
            <a:r>
              <a:rPr sz="2000" spc="-10" dirty="0">
                <a:latin typeface="Garamond"/>
                <a:cs typeface="Garamond"/>
              </a:rPr>
              <a:t> </a:t>
            </a:r>
            <a:r>
              <a:rPr sz="2000" dirty="0">
                <a:latin typeface="Garamond"/>
                <a:cs typeface="Garamond"/>
              </a:rPr>
              <a:t>persons</a:t>
            </a:r>
            <a:r>
              <a:rPr sz="2000" spc="-10" dirty="0">
                <a:latin typeface="Garamond"/>
                <a:cs typeface="Garamond"/>
              </a:rPr>
              <a:t> </a:t>
            </a:r>
            <a:r>
              <a:rPr sz="2000" dirty="0">
                <a:latin typeface="Garamond"/>
                <a:cs typeface="Garamond"/>
              </a:rPr>
              <a:t>and/or</a:t>
            </a:r>
            <a:r>
              <a:rPr sz="2000" spc="-15" dirty="0">
                <a:latin typeface="Garamond"/>
                <a:cs typeface="Garamond"/>
              </a:rPr>
              <a:t> </a:t>
            </a:r>
            <a:r>
              <a:rPr sz="2000" dirty="0">
                <a:latin typeface="Garamond"/>
                <a:cs typeface="Garamond"/>
              </a:rPr>
              <a:t>the</a:t>
            </a:r>
            <a:r>
              <a:rPr sz="2000" spc="10" dirty="0">
                <a:latin typeface="Garamond"/>
                <a:cs typeface="Garamond"/>
              </a:rPr>
              <a:t> </a:t>
            </a:r>
            <a:r>
              <a:rPr sz="2000" dirty="0">
                <a:latin typeface="Garamond"/>
                <a:cs typeface="Garamond"/>
              </a:rPr>
              <a:t>job</a:t>
            </a:r>
            <a:r>
              <a:rPr sz="2000" spc="5" dirty="0">
                <a:latin typeface="Garamond"/>
                <a:cs typeface="Garamond"/>
              </a:rPr>
              <a:t> </a:t>
            </a:r>
            <a:r>
              <a:rPr sz="2000" dirty="0">
                <a:latin typeface="Garamond"/>
                <a:cs typeface="Garamond"/>
              </a:rPr>
              <a:t>can “reasonably </a:t>
            </a:r>
            <a:r>
              <a:rPr sz="2000" spc="-5" dirty="0">
                <a:latin typeface="Garamond"/>
                <a:cs typeface="Garamond"/>
              </a:rPr>
              <a:t>be</a:t>
            </a:r>
            <a:r>
              <a:rPr sz="2000" spc="5" dirty="0">
                <a:latin typeface="Garamond"/>
                <a:cs typeface="Garamond"/>
              </a:rPr>
              <a:t> </a:t>
            </a:r>
            <a:r>
              <a:rPr sz="2000" dirty="0">
                <a:latin typeface="Garamond"/>
                <a:cs typeface="Garamond"/>
              </a:rPr>
              <a:t>expected” </a:t>
            </a:r>
            <a:r>
              <a:rPr sz="2000" spc="5" dirty="0">
                <a:latin typeface="Garamond"/>
                <a:cs typeface="Garamond"/>
              </a:rPr>
              <a:t> </a:t>
            </a:r>
            <a:r>
              <a:rPr sz="2000" dirty="0">
                <a:latin typeface="Garamond"/>
                <a:cs typeface="Garamond"/>
              </a:rPr>
              <a:t>to </a:t>
            </a:r>
            <a:r>
              <a:rPr sz="2000" spc="10" dirty="0">
                <a:latin typeface="Garamond"/>
                <a:cs typeface="Garamond"/>
              </a:rPr>
              <a:t>turn</a:t>
            </a:r>
            <a:r>
              <a:rPr sz="2000" spc="-15" dirty="0">
                <a:latin typeface="Garamond"/>
                <a:cs typeface="Garamond"/>
              </a:rPr>
              <a:t> over</a:t>
            </a:r>
            <a:r>
              <a:rPr sz="2000" spc="-5" dirty="0">
                <a:latin typeface="Garamond"/>
                <a:cs typeface="Garamond"/>
              </a:rPr>
              <a:t> </a:t>
            </a:r>
            <a:r>
              <a:rPr sz="2000" dirty="0">
                <a:latin typeface="Garamond"/>
                <a:cs typeface="Garamond"/>
              </a:rPr>
              <a:t>within</a:t>
            </a:r>
            <a:r>
              <a:rPr sz="2000" spc="25" dirty="0">
                <a:latin typeface="Garamond"/>
                <a:cs typeface="Garamond"/>
              </a:rPr>
              <a:t> </a:t>
            </a:r>
            <a:r>
              <a:rPr sz="2000" dirty="0">
                <a:latin typeface="Garamond"/>
                <a:cs typeface="Garamond"/>
              </a:rPr>
              <a:t>the </a:t>
            </a:r>
            <a:r>
              <a:rPr sz="2000" spc="-5" dirty="0">
                <a:latin typeface="Garamond"/>
                <a:cs typeface="Garamond"/>
              </a:rPr>
              <a:t>following</a:t>
            </a:r>
            <a:r>
              <a:rPr sz="2000" spc="25" dirty="0">
                <a:latin typeface="Garamond"/>
                <a:cs typeface="Garamond"/>
              </a:rPr>
              <a:t> </a:t>
            </a:r>
            <a:r>
              <a:rPr sz="2000" spc="-20" dirty="0">
                <a:latin typeface="Garamond"/>
                <a:cs typeface="Garamond"/>
              </a:rPr>
              <a:t>two</a:t>
            </a:r>
            <a:r>
              <a:rPr sz="2000" spc="10" dirty="0">
                <a:latin typeface="Garamond"/>
                <a:cs typeface="Garamond"/>
              </a:rPr>
              <a:t> </a:t>
            </a:r>
            <a:r>
              <a:rPr sz="2000" dirty="0">
                <a:latin typeface="Garamond"/>
                <a:cs typeface="Garamond"/>
              </a:rPr>
              <a:t>years</a:t>
            </a:r>
            <a:r>
              <a:rPr sz="2000" spc="-25" dirty="0">
                <a:latin typeface="Garamond"/>
                <a:cs typeface="Garamond"/>
              </a:rPr>
              <a:t> </a:t>
            </a:r>
            <a:r>
              <a:rPr sz="2000" spc="-5" dirty="0">
                <a:latin typeface="Garamond"/>
                <a:cs typeface="Garamond"/>
              </a:rPr>
              <a:t>and</a:t>
            </a:r>
            <a:r>
              <a:rPr sz="2000" dirty="0">
                <a:latin typeface="Garamond"/>
                <a:cs typeface="Garamond"/>
              </a:rPr>
              <a:t> </a:t>
            </a:r>
            <a:r>
              <a:rPr sz="2000" spc="5" dirty="0">
                <a:latin typeface="Garamond"/>
                <a:cs typeface="Garamond"/>
              </a:rPr>
              <a:t>steps</a:t>
            </a:r>
            <a:r>
              <a:rPr sz="2000" spc="-30" dirty="0">
                <a:latin typeface="Garamond"/>
                <a:cs typeface="Garamond"/>
              </a:rPr>
              <a:t> </a:t>
            </a:r>
            <a:r>
              <a:rPr sz="2000" spc="-5" dirty="0">
                <a:latin typeface="Garamond"/>
                <a:cs typeface="Garamond"/>
              </a:rPr>
              <a:t>will</a:t>
            </a:r>
            <a:r>
              <a:rPr sz="2000" spc="20" dirty="0">
                <a:latin typeface="Garamond"/>
                <a:cs typeface="Garamond"/>
              </a:rPr>
              <a:t> </a:t>
            </a:r>
            <a:r>
              <a:rPr sz="2000" dirty="0">
                <a:latin typeface="Garamond"/>
                <a:cs typeface="Garamond"/>
              </a:rPr>
              <a:t>be </a:t>
            </a:r>
            <a:r>
              <a:rPr sz="2000" spc="-5" dirty="0">
                <a:latin typeface="Garamond"/>
                <a:cs typeface="Garamond"/>
              </a:rPr>
              <a:t>taken </a:t>
            </a:r>
            <a:r>
              <a:rPr sz="2000" dirty="0">
                <a:latin typeface="Garamond"/>
                <a:cs typeface="Garamond"/>
              </a:rPr>
              <a:t>to </a:t>
            </a:r>
            <a:r>
              <a:rPr sz="2000" spc="5" dirty="0">
                <a:latin typeface="Garamond"/>
                <a:cs typeface="Garamond"/>
              </a:rPr>
              <a:t> </a:t>
            </a:r>
            <a:r>
              <a:rPr sz="2000" dirty="0">
                <a:latin typeface="Garamond"/>
                <a:cs typeface="Garamond"/>
              </a:rPr>
              <a:t>ensure that</a:t>
            </a:r>
            <a:r>
              <a:rPr sz="2000" spc="5" dirty="0">
                <a:latin typeface="Garamond"/>
                <a:cs typeface="Garamond"/>
              </a:rPr>
              <a:t> </a:t>
            </a:r>
            <a:r>
              <a:rPr sz="2000" dirty="0">
                <a:latin typeface="Garamond"/>
                <a:cs typeface="Garamond"/>
              </a:rPr>
              <a:t>the</a:t>
            </a:r>
            <a:r>
              <a:rPr sz="2000" spc="10" dirty="0">
                <a:latin typeface="Garamond"/>
                <a:cs typeface="Garamond"/>
              </a:rPr>
              <a:t> </a:t>
            </a:r>
            <a:r>
              <a:rPr sz="2000" dirty="0">
                <a:latin typeface="Garamond"/>
                <a:cs typeface="Garamond"/>
              </a:rPr>
              <a:t>job</a:t>
            </a:r>
            <a:r>
              <a:rPr sz="2000" spc="5" dirty="0">
                <a:latin typeface="Garamond"/>
                <a:cs typeface="Garamond"/>
              </a:rPr>
              <a:t> </a:t>
            </a:r>
            <a:r>
              <a:rPr sz="2000" spc="-5" dirty="0">
                <a:latin typeface="Garamond"/>
                <a:cs typeface="Garamond"/>
              </a:rPr>
              <a:t>will</a:t>
            </a:r>
            <a:r>
              <a:rPr sz="2000" spc="5" dirty="0">
                <a:latin typeface="Garamond"/>
                <a:cs typeface="Garamond"/>
              </a:rPr>
              <a:t> </a:t>
            </a:r>
            <a:r>
              <a:rPr sz="2000" spc="-5" dirty="0">
                <a:latin typeface="Garamond"/>
                <a:cs typeface="Garamond"/>
              </a:rPr>
              <a:t>be</a:t>
            </a:r>
            <a:r>
              <a:rPr sz="2000" spc="5" dirty="0">
                <a:latin typeface="Garamond"/>
                <a:cs typeface="Garamond"/>
              </a:rPr>
              <a:t> </a:t>
            </a:r>
            <a:r>
              <a:rPr sz="2000" dirty="0">
                <a:latin typeface="Garamond"/>
                <a:cs typeface="Garamond"/>
              </a:rPr>
              <a:t>filled</a:t>
            </a:r>
            <a:r>
              <a:rPr sz="2000" spc="15" dirty="0">
                <a:latin typeface="Garamond"/>
                <a:cs typeface="Garamond"/>
              </a:rPr>
              <a:t> </a:t>
            </a:r>
            <a:r>
              <a:rPr sz="2000" spc="-65" dirty="0">
                <a:latin typeface="Garamond"/>
                <a:cs typeface="Garamond"/>
              </a:rPr>
              <a:t>by,</a:t>
            </a:r>
            <a:r>
              <a:rPr sz="2000" dirty="0">
                <a:latin typeface="Garamond"/>
                <a:cs typeface="Garamond"/>
              </a:rPr>
              <a:t> </a:t>
            </a:r>
            <a:r>
              <a:rPr sz="2000" spc="-5" dirty="0">
                <a:latin typeface="Garamond"/>
                <a:cs typeface="Garamond"/>
              </a:rPr>
              <a:t>or</a:t>
            </a:r>
            <a:r>
              <a:rPr sz="2000" dirty="0">
                <a:latin typeface="Garamond"/>
                <a:cs typeface="Garamond"/>
              </a:rPr>
              <a:t> made</a:t>
            </a:r>
            <a:r>
              <a:rPr sz="2000" spc="-20" dirty="0">
                <a:latin typeface="Garamond"/>
                <a:cs typeface="Garamond"/>
              </a:rPr>
              <a:t> </a:t>
            </a:r>
            <a:r>
              <a:rPr sz="2000" spc="-10" dirty="0">
                <a:latin typeface="Garamond"/>
                <a:cs typeface="Garamond"/>
              </a:rPr>
              <a:t>available</a:t>
            </a:r>
            <a:r>
              <a:rPr sz="2000" spc="20" dirty="0">
                <a:latin typeface="Garamond"/>
                <a:cs typeface="Garamond"/>
              </a:rPr>
              <a:t> </a:t>
            </a:r>
            <a:r>
              <a:rPr sz="2000" spc="-30" dirty="0">
                <a:latin typeface="Garamond"/>
                <a:cs typeface="Garamond"/>
              </a:rPr>
              <a:t>to,</a:t>
            </a:r>
            <a:r>
              <a:rPr sz="2000" dirty="0">
                <a:latin typeface="Garamond"/>
                <a:cs typeface="Garamond"/>
              </a:rPr>
              <a:t> a</a:t>
            </a:r>
            <a:r>
              <a:rPr sz="2000" spc="-5" dirty="0">
                <a:latin typeface="Garamond"/>
                <a:cs typeface="Garamond"/>
              </a:rPr>
              <a:t> </a:t>
            </a:r>
            <a:r>
              <a:rPr sz="2000" dirty="0">
                <a:latin typeface="Garamond"/>
                <a:cs typeface="Garamond"/>
              </a:rPr>
              <a:t>LMI </a:t>
            </a:r>
            <a:r>
              <a:rPr sz="2000" spc="-5" dirty="0">
                <a:latin typeface="Garamond"/>
                <a:cs typeface="Garamond"/>
              </a:rPr>
              <a:t>person</a:t>
            </a:r>
            <a:endParaRPr sz="2000" dirty="0">
              <a:latin typeface="Garamond"/>
              <a:cs typeface="Garamond"/>
            </a:endParaRPr>
          </a:p>
          <a:p>
            <a:pPr marL="1155700" marR="5080" lvl="2" indent="-228600">
              <a:lnSpc>
                <a:spcPct val="100000"/>
              </a:lnSpc>
              <a:spcBef>
                <a:spcPts val="600"/>
              </a:spcBef>
              <a:buClr>
                <a:srgbClr val="2A5A6B"/>
              </a:buClr>
              <a:buFont typeface="Arial"/>
              <a:buChar char="•"/>
              <a:tabLst>
                <a:tab pos="1155700" algn="l"/>
                <a:tab pos="1156335" algn="l"/>
              </a:tabLst>
            </a:pPr>
            <a:r>
              <a:rPr sz="2000" dirty="0">
                <a:latin typeface="Garamond"/>
                <a:cs typeface="Garamond"/>
              </a:rPr>
              <a:t>Public</a:t>
            </a:r>
            <a:r>
              <a:rPr sz="2000" spc="10" dirty="0">
                <a:latin typeface="Garamond"/>
                <a:cs typeface="Garamond"/>
              </a:rPr>
              <a:t> </a:t>
            </a:r>
            <a:r>
              <a:rPr sz="2000" spc="-5" dirty="0">
                <a:latin typeface="Garamond"/>
                <a:cs typeface="Garamond"/>
              </a:rPr>
              <a:t>Benefit</a:t>
            </a:r>
            <a:r>
              <a:rPr sz="2000" dirty="0">
                <a:latin typeface="Garamond"/>
                <a:cs typeface="Garamond"/>
              </a:rPr>
              <a:t> Standard:</a:t>
            </a:r>
            <a:r>
              <a:rPr sz="2000" spc="-15" dirty="0">
                <a:latin typeface="Garamond"/>
                <a:cs typeface="Garamond"/>
              </a:rPr>
              <a:t> </a:t>
            </a:r>
            <a:r>
              <a:rPr sz="2000" spc="-5" dirty="0">
                <a:latin typeface="Garamond"/>
                <a:cs typeface="Garamond"/>
              </a:rPr>
              <a:t>Create</a:t>
            </a:r>
            <a:r>
              <a:rPr sz="2000" spc="10" dirty="0">
                <a:latin typeface="Garamond"/>
                <a:cs typeface="Garamond"/>
              </a:rPr>
              <a:t> </a:t>
            </a:r>
            <a:r>
              <a:rPr sz="2000" spc="-5" dirty="0">
                <a:latin typeface="Garamond"/>
                <a:cs typeface="Garamond"/>
              </a:rPr>
              <a:t>or </a:t>
            </a:r>
            <a:r>
              <a:rPr sz="2000" dirty="0">
                <a:latin typeface="Garamond"/>
                <a:cs typeface="Garamond"/>
              </a:rPr>
              <a:t>retain</a:t>
            </a:r>
            <a:r>
              <a:rPr sz="2000" spc="5" dirty="0">
                <a:latin typeface="Garamond"/>
                <a:cs typeface="Garamond"/>
              </a:rPr>
              <a:t> </a:t>
            </a:r>
            <a:r>
              <a:rPr sz="2000" spc="-5" dirty="0">
                <a:latin typeface="Garamond"/>
                <a:cs typeface="Garamond"/>
              </a:rPr>
              <a:t>at</a:t>
            </a:r>
            <a:r>
              <a:rPr sz="2000" spc="15" dirty="0">
                <a:latin typeface="Garamond"/>
                <a:cs typeface="Garamond"/>
              </a:rPr>
              <a:t> </a:t>
            </a:r>
            <a:r>
              <a:rPr sz="2000" dirty="0">
                <a:latin typeface="Garamond"/>
                <a:cs typeface="Garamond"/>
              </a:rPr>
              <a:t>least</a:t>
            </a:r>
            <a:r>
              <a:rPr sz="2000" spc="5" dirty="0">
                <a:latin typeface="Garamond"/>
                <a:cs typeface="Garamond"/>
              </a:rPr>
              <a:t> </a:t>
            </a:r>
            <a:r>
              <a:rPr sz="2000" spc="-5" dirty="0">
                <a:latin typeface="Garamond"/>
                <a:cs typeface="Garamond"/>
              </a:rPr>
              <a:t>one</a:t>
            </a:r>
            <a:r>
              <a:rPr sz="2000" spc="5" dirty="0">
                <a:latin typeface="Garamond"/>
                <a:cs typeface="Garamond"/>
              </a:rPr>
              <a:t> </a:t>
            </a:r>
            <a:r>
              <a:rPr sz="2000" dirty="0">
                <a:latin typeface="Garamond"/>
                <a:cs typeface="Garamond"/>
              </a:rPr>
              <a:t>full-time,</a:t>
            </a:r>
            <a:r>
              <a:rPr sz="2000" spc="10" dirty="0">
                <a:latin typeface="Garamond"/>
                <a:cs typeface="Garamond"/>
              </a:rPr>
              <a:t> </a:t>
            </a:r>
            <a:r>
              <a:rPr sz="2000" spc="-140" dirty="0">
                <a:latin typeface="Garamond"/>
                <a:cs typeface="Garamond"/>
              </a:rPr>
              <a:t>permanent </a:t>
            </a:r>
            <a:r>
              <a:rPr sz="2000" spc="-484" dirty="0">
                <a:latin typeface="Garamond"/>
                <a:cs typeface="Garamond"/>
              </a:rPr>
              <a:t> </a:t>
            </a:r>
            <a:r>
              <a:rPr sz="2000" dirty="0">
                <a:latin typeface="Garamond"/>
                <a:cs typeface="Garamond"/>
              </a:rPr>
              <a:t>job </a:t>
            </a:r>
            <a:r>
              <a:rPr sz="2000" spc="-5" dirty="0">
                <a:latin typeface="Garamond"/>
                <a:cs typeface="Garamond"/>
              </a:rPr>
              <a:t>per </a:t>
            </a:r>
            <a:r>
              <a:rPr sz="2000" dirty="0">
                <a:latin typeface="Garamond"/>
                <a:cs typeface="Garamond"/>
              </a:rPr>
              <a:t>$35,000 </a:t>
            </a:r>
            <a:r>
              <a:rPr sz="2000" spc="-5" dirty="0">
                <a:latin typeface="Garamond"/>
                <a:cs typeface="Garamond"/>
              </a:rPr>
              <a:t>of</a:t>
            </a:r>
            <a:r>
              <a:rPr sz="2000" spc="260" dirty="0">
                <a:latin typeface="Garamond"/>
                <a:cs typeface="Garamond"/>
              </a:rPr>
              <a:t> </a:t>
            </a:r>
            <a:r>
              <a:rPr sz="2000" dirty="0">
                <a:latin typeface="Garamond"/>
                <a:cs typeface="Garamond"/>
              </a:rPr>
              <a:t>CDBG</a:t>
            </a:r>
            <a:r>
              <a:rPr sz="2000" spc="-30" dirty="0">
                <a:latin typeface="Garamond"/>
                <a:cs typeface="Garamond"/>
              </a:rPr>
              <a:t> </a:t>
            </a:r>
            <a:r>
              <a:rPr sz="2000" dirty="0">
                <a:latin typeface="Garamond"/>
                <a:cs typeface="Garamond"/>
              </a:rPr>
              <a:t>funds</a:t>
            </a:r>
            <a:r>
              <a:rPr sz="2000" spc="-25" dirty="0">
                <a:latin typeface="Garamond"/>
                <a:cs typeface="Garamond"/>
              </a:rPr>
              <a:t> </a:t>
            </a:r>
            <a:r>
              <a:rPr sz="2000" dirty="0">
                <a:latin typeface="Garamond"/>
                <a:cs typeface="Garamond"/>
              </a:rPr>
              <a:t>used</a:t>
            </a:r>
          </a:p>
          <a:p>
            <a:pPr marL="756285" lvl="1" indent="-287020">
              <a:lnSpc>
                <a:spcPct val="100000"/>
              </a:lnSpc>
              <a:spcBef>
                <a:spcPts val="575"/>
              </a:spcBef>
              <a:buClr>
                <a:srgbClr val="2A5A6B"/>
              </a:buClr>
              <a:buFont typeface="Arial"/>
              <a:buChar char="–"/>
              <a:tabLst>
                <a:tab pos="756920" algn="l"/>
              </a:tabLst>
            </a:pPr>
            <a:r>
              <a:rPr sz="2400" spc="-30" dirty="0">
                <a:latin typeface="Garamond"/>
                <a:cs typeface="Garamond"/>
              </a:rPr>
              <a:t>Typical</a:t>
            </a:r>
            <a:r>
              <a:rPr sz="2400" spc="-10" dirty="0">
                <a:latin typeface="Garamond"/>
                <a:cs typeface="Garamond"/>
              </a:rPr>
              <a:t> activities:</a:t>
            </a:r>
            <a:endParaRPr sz="2400" dirty="0">
              <a:latin typeface="Garamond"/>
              <a:cs typeface="Garamond"/>
            </a:endParaRPr>
          </a:p>
          <a:p>
            <a:pPr marL="1155700" lvl="2" indent="-229235">
              <a:lnSpc>
                <a:spcPct val="100000"/>
              </a:lnSpc>
              <a:spcBef>
                <a:spcPts val="630"/>
              </a:spcBef>
              <a:buClr>
                <a:srgbClr val="2A5A6B"/>
              </a:buClr>
              <a:buFont typeface="Arial"/>
              <a:buChar char="•"/>
              <a:tabLst>
                <a:tab pos="1155700" algn="l"/>
                <a:tab pos="1156335" algn="l"/>
              </a:tabLst>
            </a:pPr>
            <a:r>
              <a:rPr sz="2000" dirty="0">
                <a:latin typeface="Garamond"/>
                <a:cs typeface="Garamond"/>
              </a:rPr>
              <a:t>Business</a:t>
            </a:r>
            <a:r>
              <a:rPr sz="2000" spc="-30" dirty="0">
                <a:latin typeface="Garamond"/>
                <a:cs typeface="Garamond"/>
              </a:rPr>
              <a:t> </a:t>
            </a:r>
            <a:r>
              <a:rPr sz="2000" spc="-10" dirty="0">
                <a:latin typeface="Garamond"/>
                <a:cs typeface="Garamond"/>
              </a:rPr>
              <a:t>loans,</a:t>
            </a:r>
            <a:r>
              <a:rPr sz="2000" spc="10" dirty="0">
                <a:latin typeface="Garamond"/>
                <a:cs typeface="Garamond"/>
              </a:rPr>
              <a:t> </a:t>
            </a:r>
            <a:r>
              <a:rPr sz="2000" dirty="0">
                <a:latin typeface="Garamond"/>
                <a:cs typeface="Garamond"/>
              </a:rPr>
              <a:t>commercial</a:t>
            </a:r>
            <a:r>
              <a:rPr sz="2000" spc="-15" dirty="0">
                <a:latin typeface="Garamond"/>
                <a:cs typeface="Garamond"/>
              </a:rPr>
              <a:t> </a:t>
            </a:r>
            <a:r>
              <a:rPr sz="2000" spc="-5" dirty="0">
                <a:latin typeface="Garamond"/>
                <a:cs typeface="Garamond"/>
              </a:rPr>
              <a:t>rehabilitation,</a:t>
            </a:r>
            <a:r>
              <a:rPr sz="2000" spc="40" dirty="0">
                <a:latin typeface="Garamond"/>
                <a:cs typeface="Garamond"/>
              </a:rPr>
              <a:t> </a:t>
            </a:r>
            <a:r>
              <a:rPr sz="2000" spc="-5" dirty="0">
                <a:latin typeface="Garamond"/>
                <a:cs typeface="Garamond"/>
              </a:rPr>
              <a:t>business</a:t>
            </a:r>
            <a:r>
              <a:rPr sz="2000" spc="-20" dirty="0">
                <a:latin typeface="Garamond"/>
                <a:cs typeface="Garamond"/>
              </a:rPr>
              <a:t> </a:t>
            </a:r>
            <a:r>
              <a:rPr sz="2000" spc="-5" dirty="0">
                <a:latin typeface="Garamond"/>
                <a:cs typeface="Garamond"/>
              </a:rPr>
              <a:t>technical</a:t>
            </a:r>
            <a:r>
              <a:rPr sz="2000" spc="10" dirty="0">
                <a:latin typeface="Garamond"/>
                <a:cs typeface="Garamond"/>
              </a:rPr>
              <a:t> </a:t>
            </a:r>
            <a:r>
              <a:rPr sz="2000" spc="-5" dirty="0">
                <a:latin typeface="Garamond"/>
                <a:cs typeface="Garamond"/>
              </a:rPr>
              <a:t>assistance</a:t>
            </a:r>
            <a:endParaRPr sz="2000" dirty="0">
              <a:latin typeface="Garamond"/>
              <a:cs typeface="Garamond"/>
            </a:endParaRPr>
          </a:p>
        </p:txBody>
      </p:sp>
    </p:spTree>
    <p:extLst>
      <p:ext uri="{BB962C8B-B14F-4D97-AF65-F5344CB8AC3E}">
        <p14:creationId xmlns:p14="http://schemas.microsoft.com/office/powerpoint/2010/main" val="415572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3429761"/>
            <a:ext cx="2362200" cy="0"/>
          </a:xfrm>
          <a:custGeom>
            <a:avLst/>
            <a:gdLst/>
            <a:ahLst/>
            <a:cxnLst/>
            <a:rect l="l" t="t" r="r" b="b"/>
            <a:pathLst>
              <a:path w="2362200">
                <a:moveTo>
                  <a:pt x="0" y="0"/>
                </a:moveTo>
                <a:lnTo>
                  <a:pt x="2362200" y="0"/>
                </a:lnTo>
              </a:path>
            </a:pathLst>
          </a:custGeom>
          <a:ln w="28956">
            <a:solidFill>
              <a:srgbClr val="E26C17"/>
            </a:solidFill>
          </a:ln>
        </p:spPr>
        <p:txBody>
          <a:bodyPr wrap="square" lIns="0" tIns="0" rIns="0" bIns="0" rtlCol="0"/>
          <a:lstStyle/>
          <a:p>
            <a:endParaRPr/>
          </a:p>
        </p:txBody>
      </p:sp>
      <p:sp>
        <p:nvSpPr>
          <p:cNvPr id="4" name="object 4"/>
          <p:cNvSpPr txBox="1">
            <a:spLocks noGrp="1"/>
          </p:cNvSpPr>
          <p:nvPr>
            <p:ph type="title"/>
          </p:nvPr>
        </p:nvSpPr>
        <p:spPr>
          <a:xfrm>
            <a:off x="801116" y="2491181"/>
            <a:ext cx="7502525" cy="635000"/>
          </a:xfrm>
          <a:prstGeom prst="rect">
            <a:avLst/>
          </a:prstGeom>
        </p:spPr>
        <p:txBody>
          <a:bodyPr vert="horz" wrap="square" lIns="0" tIns="12065" rIns="0" bIns="0" rtlCol="0">
            <a:spAutoFit/>
          </a:bodyPr>
          <a:lstStyle/>
          <a:p>
            <a:pPr marL="12700">
              <a:lnSpc>
                <a:spcPct val="100000"/>
              </a:lnSpc>
              <a:spcBef>
                <a:spcPts val="95"/>
              </a:spcBef>
            </a:pPr>
            <a:r>
              <a:rPr spc="-10" dirty="0">
                <a:solidFill>
                  <a:srgbClr val="F0EFEF"/>
                </a:solidFill>
              </a:rPr>
              <a:t>INTRODUCTIONS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619442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20" dirty="0">
                <a:solidFill>
                  <a:srgbClr val="174658"/>
                </a:solidFill>
              </a:rPr>
              <a:t> </a:t>
            </a:r>
            <a:r>
              <a:rPr sz="4400" dirty="0">
                <a:solidFill>
                  <a:srgbClr val="174658"/>
                </a:solidFill>
              </a:rPr>
              <a:t>–</a:t>
            </a:r>
            <a:r>
              <a:rPr sz="4400" spc="-10" dirty="0">
                <a:solidFill>
                  <a:srgbClr val="174658"/>
                </a:solidFill>
              </a:rPr>
              <a:t> National</a:t>
            </a:r>
            <a:r>
              <a:rPr sz="4400" spc="-30" dirty="0">
                <a:solidFill>
                  <a:srgbClr val="174658"/>
                </a:solidFill>
              </a:rPr>
              <a:t> </a:t>
            </a:r>
            <a:r>
              <a:rPr sz="4400" spc="-5" dirty="0">
                <a:solidFill>
                  <a:srgbClr val="174658"/>
                </a:solidFill>
              </a:rPr>
              <a:t>Objective</a:t>
            </a:r>
            <a:endParaRPr sz="4400"/>
          </a:p>
        </p:txBody>
      </p:sp>
      <p:sp>
        <p:nvSpPr>
          <p:cNvPr id="3" name="object 3"/>
          <p:cNvSpPr txBox="1"/>
          <p:nvPr/>
        </p:nvSpPr>
        <p:spPr>
          <a:xfrm>
            <a:off x="307340" y="1457071"/>
            <a:ext cx="8415655" cy="3567643"/>
          </a:xfrm>
          <a:prstGeom prst="rect">
            <a:avLst/>
          </a:prstGeom>
        </p:spPr>
        <p:txBody>
          <a:bodyPr vert="horz" wrap="square" lIns="0" tIns="88900" rIns="0" bIns="0" rtlCol="0">
            <a:spAutoFit/>
          </a:bodyPr>
          <a:lstStyle/>
          <a:p>
            <a:pPr marL="355600" indent="-342900">
              <a:lnSpc>
                <a:spcPct val="100000"/>
              </a:lnSpc>
              <a:spcBef>
                <a:spcPts val="700"/>
              </a:spcBef>
              <a:buClr>
                <a:srgbClr val="2A5A6B"/>
              </a:buClr>
              <a:buFont typeface="Arial"/>
              <a:buChar char="•"/>
              <a:tabLst>
                <a:tab pos="354965" algn="l"/>
                <a:tab pos="355600" algn="l"/>
              </a:tabLst>
            </a:pPr>
            <a:r>
              <a:rPr sz="2400" b="1" spc="-10" dirty="0">
                <a:latin typeface="Garamond"/>
                <a:cs typeface="Garamond"/>
              </a:rPr>
              <a:t>Low/Mod</a:t>
            </a:r>
            <a:r>
              <a:rPr lang="en-US" sz="2400" b="1" spc="595" dirty="0">
                <a:latin typeface="Times New Roman"/>
                <a:cs typeface="Times New Roman"/>
              </a:rPr>
              <a:t> </a:t>
            </a:r>
            <a:r>
              <a:rPr lang="en-US" sz="2400" b="1" spc="-30" dirty="0">
                <a:latin typeface="Garamond"/>
                <a:cs typeface="Garamond"/>
              </a:rPr>
              <a:t>Housing </a:t>
            </a:r>
            <a:r>
              <a:rPr sz="2400" b="1" spc="-204" dirty="0">
                <a:latin typeface="Garamond"/>
                <a:cs typeface="Garamond"/>
              </a:rPr>
              <a:t>(LM</a:t>
            </a:r>
            <a:r>
              <a:rPr lang="en-US" sz="2400" b="1" spc="-204" dirty="0">
                <a:latin typeface="Garamond"/>
                <a:cs typeface="Garamond"/>
              </a:rPr>
              <a:t>H</a:t>
            </a:r>
            <a:r>
              <a:rPr sz="2400" b="1" spc="-204" dirty="0">
                <a:latin typeface="Garamond"/>
                <a:cs typeface="Garamond"/>
              </a:rPr>
              <a:t>):</a:t>
            </a:r>
            <a:endParaRPr sz="2400" dirty="0">
              <a:latin typeface="Garamond"/>
              <a:cs typeface="Garamond"/>
            </a:endParaRPr>
          </a:p>
          <a:p>
            <a:pPr marL="756285" lvl="1" indent="-287020">
              <a:lnSpc>
                <a:spcPct val="100000"/>
              </a:lnSpc>
              <a:spcBef>
                <a:spcPts val="600"/>
              </a:spcBef>
              <a:buClr>
                <a:srgbClr val="2A5A6B"/>
              </a:buClr>
              <a:buFont typeface="Arial"/>
              <a:buChar char="–"/>
              <a:tabLst>
                <a:tab pos="756920" algn="l"/>
              </a:tabLst>
            </a:pPr>
            <a:r>
              <a:rPr lang="en-US" sz="2400" spc="-10" dirty="0">
                <a:latin typeface="Garamond"/>
                <a:cs typeface="Garamond"/>
              </a:rPr>
              <a:t>Activities to acquire, construct, or improve permanent, residential structures which are/will be occupied by LMI persons. </a:t>
            </a:r>
          </a:p>
          <a:p>
            <a:pPr marL="756285" lvl="1" indent="-287020">
              <a:lnSpc>
                <a:spcPct val="100000"/>
              </a:lnSpc>
              <a:spcBef>
                <a:spcPts val="600"/>
              </a:spcBef>
              <a:buClr>
                <a:srgbClr val="2A5A6B"/>
              </a:buClr>
              <a:buFont typeface="Arial"/>
              <a:buChar char="–"/>
              <a:tabLst>
                <a:tab pos="756920" algn="l"/>
              </a:tabLst>
            </a:pPr>
            <a:r>
              <a:rPr sz="2400" spc="-30" dirty="0">
                <a:latin typeface="Garamond"/>
                <a:cs typeface="Garamond"/>
              </a:rPr>
              <a:t>Typical</a:t>
            </a:r>
            <a:r>
              <a:rPr sz="2400" spc="-10" dirty="0">
                <a:latin typeface="Garamond"/>
                <a:cs typeface="Garamond"/>
              </a:rPr>
              <a:t> activities:</a:t>
            </a:r>
            <a:endParaRPr sz="2400" dirty="0">
              <a:latin typeface="Garamond"/>
              <a:cs typeface="Garamond"/>
            </a:endParaRPr>
          </a:p>
          <a:p>
            <a:pPr marL="1155700" lvl="2" indent="-229235">
              <a:lnSpc>
                <a:spcPct val="100000"/>
              </a:lnSpc>
              <a:spcBef>
                <a:spcPts val="630"/>
              </a:spcBef>
              <a:buClr>
                <a:srgbClr val="2A5A6B"/>
              </a:buClr>
              <a:buFont typeface="Arial"/>
              <a:buChar char="•"/>
              <a:tabLst>
                <a:tab pos="1155700" algn="l"/>
                <a:tab pos="1156335" algn="l"/>
              </a:tabLst>
            </a:pPr>
            <a:r>
              <a:rPr lang="en-US" sz="2000" dirty="0">
                <a:latin typeface="Garamond"/>
                <a:cs typeface="Garamond"/>
              </a:rPr>
              <a:t>Acquisition of property to be used for permanent housing</a:t>
            </a:r>
          </a:p>
          <a:p>
            <a:pPr marL="1155700" lvl="2" indent="-229235">
              <a:lnSpc>
                <a:spcPct val="100000"/>
              </a:lnSpc>
              <a:spcBef>
                <a:spcPts val="630"/>
              </a:spcBef>
              <a:buClr>
                <a:srgbClr val="2A5A6B"/>
              </a:buClr>
              <a:buFont typeface="Arial"/>
              <a:buChar char="•"/>
              <a:tabLst>
                <a:tab pos="1155700" algn="l"/>
                <a:tab pos="1156335" algn="l"/>
              </a:tabLst>
            </a:pPr>
            <a:r>
              <a:rPr lang="en-US" sz="2000" dirty="0">
                <a:latin typeface="Garamond"/>
                <a:cs typeface="Garamond"/>
              </a:rPr>
              <a:t>Rehabilitation of permanent housing, rental or owner-occupied</a:t>
            </a:r>
          </a:p>
          <a:p>
            <a:pPr marL="1155700" lvl="2" indent="-229235">
              <a:lnSpc>
                <a:spcPct val="100000"/>
              </a:lnSpc>
              <a:spcBef>
                <a:spcPts val="630"/>
              </a:spcBef>
              <a:buClr>
                <a:srgbClr val="2A5A6B"/>
              </a:buClr>
              <a:buFont typeface="Arial"/>
              <a:buChar char="•"/>
              <a:tabLst>
                <a:tab pos="1155700" algn="l"/>
                <a:tab pos="1156335" algn="l"/>
              </a:tabLst>
            </a:pPr>
            <a:r>
              <a:rPr lang="en-US" sz="2000" dirty="0">
                <a:latin typeface="Garamond"/>
                <a:cs typeface="Garamond"/>
              </a:rPr>
              <a:t>Conversion of nonresidential structures into permanent housing</a:t>
            </a:r>
          </a:p>
          <a:p>
            <a:pPr marL="1155700" lvl="2" indent="-229235">
              <a:lnSpc>
                <a:spcPct val="100000"/>
              </a:lnSpc>
              <a:spcBef>
                <a:spcPts val="630"/>
              </a:spcBef>
              <a:buClr>
                <a:srgbClr val="2A5A6B"/>
              </a:buClr>
              <a:buFont typeface="Arial"/>
              <a:buChar char="•"/>
              <a:tabLst>
                <a:tab pos="1155700" algn="l"/>
                <a:tab pos="1156335" algn="l"/>
              </a:tabLst>
            </a:pPr>
            <a:r>
              <a:rPr lang="en-US" sz="2000" dirty="0">
                <a:latin typeface="Garamond"/>
                <a:cs typeface="Garamond"/>
              </a:rPr>
              <a:t>Assistance to a household to enable it to acquire ownership of a home (homeownership assistance).</a:t>
            </a:r>
            <a:endParaRPr sz="2000" dirty="0">
              <a:latin typeface="Garamond"/>
              <a:cs typeface="Garamond"/>
            </a:endParaRPr>
          </a:p>
        </p:txBody>
      </p:sp>
    </p:spTree>
    <p:extLst>
      <p:ext uri="{BB962C8B-B14F-4D97-AF65-F5344CB8AC3E}">
        <p14:creationId xmlns:p14="http://schemas.microsoft.com/office/powerpoint/2010/main" val="3803949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7717"/>
            <a:ext cx="326707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174658"/>
                </a:solidFill>
              </a:rPr>
              <a:t>CDBG</a:t>
            </a:r>
            <a:r>
              <a:rPr sz="3600" spc="-35" dirty="0">
                <a:solidFill>
                  <a:srgbClr val="174658"/>
                </a:solidFill>
              </a:rPr>
              <a:t> </a:t>
            </a:r>
            <a:r>
              <a:rPr sz="3600" dirty="0">
                <a:solidFill>
                  <a:srgbClr val="174658"/>
                </a:solidFill>
              </a:rPr>
              <a:t>-</a:t>
            </a:r>
            <a:r>
              <a:rPr sz="3600" spc="-50" dirty="0">
                <a:solidFill>
                  <a:srgbClr val="174658"/>
                </a:solidFill>
              </a:rPr>
              <a:t> </a:t>
            </a:r>
            <a:r>
              <a:rPr sz="3600" spc="-5" dirty="0">
                <a:solidFill>
                  <a:srgbClr val="174658"/>
                </a:solidFill>
              </a:rPr>
              <a:t>Overview</a:t>
            </a:r>
            <a:endParaRPr sz="3600"/>
          </a:p>
        </p:txBody>
      </p:sp>
      <p:sp>
        <p:nvSpPr>
          <p:cNvPr id="3" name="object 3"/>
          <p:cNvSpPr txBox="1"/>
          <p:nvPr/>
        </p:nvSpPr>
        <p:spPr>
          <a:xfrm>
            <a:off x="535940" y="1499743"/>
            <a:ext cx="7773670" cy="2803332"/>
          </a:xfrm>
          <a:prstGeom prst="rect">
            <a:avLst/>
          </a:prstGeom>
        </p:spPr>
        <p:txBody>
          <a:bodyPr vert="horz" wrap="square" lIns="0" tIns="121920" rIns="0" bIns="0" rtlCol="0">
            <a:spAutoFit/>
          </a:bodyPr>
          <a:lstStyle/>
          <a:p>
            <a:pPr marL="355600" indent="-342900">
              <a:lnSpc>
                <a:spcPct val="100000"/>
              </a:lnSpc>
              <a:spcBef>
                <a:spcPts val="960"/>
              </a:spcBef>
              <a:buClr>
                <a:srgbClr val="2A5A6B"/>
              </a:buClr>
              <a:buFont typeface="Arial"/>
              <a:buChar char="•"/>
              <a:tabLst>
                <a:tab pos="354965" algn="l"/>
                <a:tab pos="355600" algn="l"/>
              </a:tabLst>
            </a:pPr>
            <a:r>
              <a:rPr sz="2400" b="1" spc="-5" dirty="0">
                <a:latin typeface="Garamond"/>
                <a:cs typeface="Garamond"/>
              </a:rPr>
              <a:t>Eligible</a:t>
            </a:r>
            <a:r>
              <a:rPr sz="2400" b="1" spc="1190" dirty="0">
                <a:latin typeface="Times New Roman"/>
                <a:cs typeface="Times New Roman"/>
              </a:rPr>
              <a:t> </a:t>
            </a:r>
            <a:r>
              <a:rPr sz="2400" b="1" spc="-10" dirty="0">
                <a:latin typeface="Garamond"/>
                <a:cs typeface="Garamond"/>
              </a:rPr>
              <a:t>Activities:</a:t>
            </a:r>
            <a:endParaRPr sz="2400" dirty="0">
              <a:latin typeface="Garamond"/>
              <a:cs typeface="Garamond"/>
            </a:endParaRPr>
          </a:p>
          <a:p>
            <a:pPr marL="756285" lvl="1" indent="-287020">
              <a:spcBef>
                <a:spcPts val="600"/>
              </a:spcBef>
              <a:buClr>
                <a:srgbClr val="2A5A6B"/>
              </a:buClr>
              <a:buFont typeface="Arial"/>
              <a:buChar char="–"/>
              <a:tabLst>
                <a:tab pos="756285" algn="l"/>
                <a:tab pos="756920" algn="l"/>
              </a:tabLst>
            </a:pPr>
            <a:r>
              <a:rPr lang="en-US" spc="-5" dirty="0">
                <a:latin typeface="Garamond"/>
                <a:cs typeface="Garamond"/>
              </a:rPr>
              <a:t>Projects must benefit those living in Lehigh County but outside the cities of Allentown and Bethlehem, as well as Lower Milford Township.</a:t>
            </a:r>
            <a:endParaRPr lang="en-US" sz="1800" spc="-5" dirty="0">
              <a:latin typeface="Garamond"/>
              <a:cs typeface="Garamond"/>
            </a:endParaRPr>
          </a:p>
          <a:p>
            <a:pPr marL="756285" lvl="1" indent="-287020">
              <a:spcBef>
                <a:spcPts val="600"/>
              </a:spcBef>
              <a:buClr>
                <a:srgbClr val="2A5A6B"/>
              </a:buClr>
              <a:buFont typeface="Arial"/>
              <a:buChar char="–"/>
              <a:tabLst>
                <a:tab pos="756285" algn="l"/>
                <a:tab pos="756920" algn="l"/>
              </a:tabLst>
            </a:pPr>
            <a:r>
              <a:rPr lang="en-US" sz="1800" spc="-5" dirty="0">
                <a:latin typeface="Garamond"/>
                <a:cs typeface="Garamond"/>
              </a:rPr>
              <a:t>CDBG</a:t>
            </a:r>
            <a:r>
              <a:rPr lang="en-US" sz="1800" spc="-15" dirty="0">
                <a:latin typeface="Garamond"/>
                <a:cs typeface="Garamond"/>
              </a:rPr>
              <a:t> </a:t>
            </a:r>
            <a:r>
              <a:rPr lang="en-US" sz="1800" spc="-5" dirty="0">
                <a:latin typeface="Garamond"/>
                <a:cs typeface="Garamond"/>
              </a:rPr>
              <a:t>can </a:t>
            </a:r>
            <a:r>
              <a:rPr lang="en-US" sz="1800" spc="5" dirty="0">
                <a:latin typeface="Garamond"/>
                <a:cs typeface="Garamond"/>
              </a:rPr>
              <a:t>support</a:t>
            </a:r>
            <a:r>
              <a:rPr lang="en-US" sz="1800" spc="-40" dirty="0">
                <a:latin typeface="Garamond"/>
                <a:cs typeface="Garamond"/>
              </a:rPr>
              <a:t> </a:t>
            </a:r>
            <a:r>
              <a:rPr lang="en-US" sz="1800" dirty="0">
                <a:latin typeface="Garamond"/>
                <a:cs typeface="Garamond"/>
              </a:rPr>
              <a:t>a</a:t>
            </a:r>
            <a:r>
              <a:rPr lang="en-US" sz="1800" spc="-10" dirty="0">
                <a:latin typeface="Garamond"/>
                <a:cs typeface="Garamond"/>
              </a:rPr>
              <a:t> variety</a:t>
            </a:r>
            <a:r>
              <a:rPr lang="en-US" sz="1800" spc="15" dirty="0">
                <a:latin typeface="Garamond"/>
                <a:cs typeface="Garamond"/>
              </a:rPr>
              <a:t> </a:t>
            </a:r>
            <a:r>
              <a:rPr lang="en-US" sz="1800" dirty="0">
                <a:latin typeface="Garamond"/>
                <a:cs typeface="Garamond"/>
              </a:rPr>
              <a:t>of</a:t>
            </a:r>
            <a:r>
              <a:rPr lang="en-US" sz="1800" spc="200" dirty="0">
                <a:latin typeface="Garamond"/>
                <a:cs typeface="Garamond"/>
              </a:rPr>
              <a:t> </a:t>
            </a:r>
            <a:r>
              <a:rPr lang="en-US" sz="1800" spc="-5" dirty="0">
                <a:latin typeface="Garamond"/>
                <a:cs typeface="Garamond"/>
              </a:rPr>
              <a:t>project</a:t>
            </a:r>
            <a:r>
              <a:rPr lang="en-US" sz="1800" spc="-10" dirty="0">
                <a:latin typeface="Garamond"/>
                <a:cs typeface="Garamond"/>
              </a:rPr>
              <a:t> </a:t>
            </a:r>
            <a:r>
              <a:rPr lang="en-US" sz="1800" spc="-5" dirty="0">
                <a:latin typeface="Garamond"/>
                <a:cs typeface="Garamond"/>
              </a:rPr>
              <a:t>types</a:t>
            </a:r>
          </a:p>
          <a:p>
            <a:pPr marL="756285" lvl="1" indent="-287020">
              <a:lnSpc>
                <a:spcPct val="100000"/>
              </a:lnSpc>
              <a:spcBef>
                <a:spcPts val="600"/>
              </a:spcBef>
              <a:buClr>
                <a:srgbClr val="2A5A6B"/>
              </a:buClr>
              <a:buFont typeface="Arial"/>
              <a:buChar char="–"/>
              <a:tabLst>
                <a:tab pos="756285" algn="l"/>
                <a:tab pos="756920" algn="l"/>
              </a:tabLst>
            </a:pPr>
            <a:r>
              <a:rPr sz="1800" spc="-5" dirty="0">
                <a:latin typeface="Garamond"/>
                <a:cs typeface="Garamond"/>
              </a:rPr>
              <a:t>Most </a:t>
            </a:r>
            <a:r>
              <a:rPr sz="1800" spc="-10" dirty="0">
                <a:latin typeface="Garamond"/>
                <a:cs typeface="Garamond"/>
              </a:rPr>
              <a:t>activities</a:t>
            </a:r>
            <a:r>
              <a:rPr sz="1800" spc="50" dirty="0">
                <a:latin typeface="Garamond"/>
                <a:cs typeface="Garamond"/>
              </a:rPr>
              <a:t> </a:t>
            </a:r>
            <a:r>
              <a:rPr sz="1800" dirty="0">
                <a:latin typeface="Garamond"/>
                <a:cs typeface="Garamond"/>
              </a:rPr>
              <a:t>that</a:t>
            </a:r>
            <a:r>
              <a:rPr sz="1800" spc="5" dirty="0">
                <a:latin typeface="Garamond"/>
                <a:cs typeface="Garamond"/>
              </a:rPr>
              <a:t> </a:t>
            </a:r>
            <a:r>
              <a:rPr sz="1800" spc="-5" dirty="0">
                <a:latin typeface="Garamond"/>
                <a:cs typeface="Garamond"/>
              </a:rPr>
              <a:t>benefit</a:t>
            </a:r>
            <a:r>
              <a:rPr sz="1800" spc="-10" dirty="0">
                <a:latin typeface="Garamond"/>
                <a:cs typeface="Garamond"/>
              </a:rPr>
              <a:t> </a:t>
            </a:r>
            <a:r>
              <a:rPr sz="1800" spc="-5" dirty="0">
                <a:latin typeface="Garamond"/>
                <a:cs typeface="Garamond"/>
              </a:rPr>
              <a:t>low-</a:t>
            </a:r>
            <a:r>
              <a:rPr sz="1800" spc="5" dirty="0">
                <a:latin typeface="Garamond"/>
                <a:cs typeface="Garamond"/>
              </a:rPr>
              <a:t> </a:t>
            </a:r>
            <a:r>
              <a:rPr sz="1800" spc="-5" dirty="0">
                <a:latin typeface="Garamond"/>
                <a:cs typeface="Garamond"/>
              </a:rPr>
              <a:t>and</a:t>
            </a:r>
            <a:r>
              <a:rPr sz="1800" dirty="0">
                <a:latin typeface="Garamond"/>
                <a:cs typeface="Garamond"/>
              </a:rPr>
              <a:t> </a:t>
            </a:r>
            <a:r>
              <a:rPr sz="1800" spc="-5" dirty="0">
                <a:latin typeface="Garamond"/>
                <a:cs typeface="Garamond"/>
              </a:rPr>
              <a:t>moderate-income</a:t>
            </a:r>
            <a:r>
              <a:rPr sz="1800" spc="-15" dirty="0">
                <a:latin typeface="Garamond"/>
                <a:cs typeface="Garamond"/>
              </a:rPr>
              <a:t> </a:t>
            </a:r>
            <a:r>
              <a:rPr sz="1800" spc="-10" dirty="0">
                <a:latin typeface="Garamond"/>
                <a:cs typeface="Garamond"/>
              </a:rPr>
              <a:t>individuals</a:t>
            </a:r>
            <a:r>
              <a:rPr sz="1800" spc="50" dirty="0">
                <a:latin typeface="Garamond"/>
                <a:cs typeface="Garamond"/>
              </a:rPr>
              <a:t> </a:t>
            </a:r>
            <a:r>
              <a:rPr sz="1800" spc="-5" dirty="0">
                <a:latin typeface="Garamond"/>
                <a:cs typeface="Garamond"/>
              </a:rPr>
              <a:t>and</a:t>
            </a:r>
            <a:r>
              <a:rPr lang="en-US" sz="1800" spc="-5" dirty="0">
                <a:latin typeface="Garamond"/>
                <a:cs typeface="Garamond"/>
              </a:rPr>
              <a:t> meet the needs of the community are eligible; </a:t>
            </a:r>
            <a:r>
              <a:rPr lang="en-US" sz="1800" b="1" spc="-5" dirty="0">
                <a:latin typeface="Garamond"/>
                <a:cs typeface="Garamond"/>
              </a:rPr>
              <a:t>h</a:t>
            </a:r>
            <a:r>
              <a:rPr sz="1900" b="1" spc="-120" dirty="0">
                <a:latin typeface="Garamond"/>
                <a:cs typeface="Garamond"/>
              </a:rPr>
              <a:t>owever,</a:t>
            </a:r>
            <a:r>
              <a:rPr sz="1900" b="1" spc="-25" dirty="0">
                <a:latin typeface="Times New Roman"/>
                <a:cs typeface="Times New Roman"/>
              </a:rPr>
              <a:t> </a:t>
            </a:r>
            <a:r>
              <a:rPr sz="1900" b="1" spc="-100" dirty="0">
                <a:latin typeface="Garamond"/>
                <a:cs typeface="Garamond"/>
              </a:rPr>
              <a:t>the</a:t>
            </a:r>
            <a:r>
              <a:rPr sz="1900" b="1" spc="-90" dirty="0">
                <a:latin typeface="Times New Roman"/>
                <a:cs typeface="Times New Roman"/>
              </a:rPr>
              <a:t> </a:t>
            </a:r>
            <a:r>
              <a:rPr sz="1900" b="1" spc="-105" dirty="0">
                <a:latin typeface="Garamond"/>
                <a:cs typeface="Garamond"/>
              </a:rPr>
              <a:t>regulations</a:t>
            </a:r>
            <a:r>
              <a:rPr sz="1900" b="1" spc="-65" dirty="0">
                <a:latin typeface="Times New Roman"/>
                <a:cs typeface="Times New Roman"/>
              </a:rPr>
              <a:t> </a:t>
            </a:r>
            <a:r>
              <a:rPr sz="1900" b="1" spc="-110" dirty="0">
                <a:latin typeface="Garamond"/>
                <a:cs typeface="Garamond"/>
              </a:rPr>
              <a:t>make</a:t>
            </a:r>
            <a:r>
              <a:rPr lang="en-US" sz="1900" b="1" spc="-110" dirty="0">
                <a:latin typeface="Garamond"/>
                <a:cs typeface="Garamond"/>
              </a:rPr>
              <a:t> funding </a:t>
            </a:r>
            <a:r>
              <a:rPr sz="1900" b="1" spc="-105" dirty="0">
                <a:latin typeface="Garamond"/>
                <a:cs typeface="Garamond"/>
              </a:rPr>
              <a:t>complicated</a:t>
            </a:r>
            <a:r>
              <a:rPr sz="1900" b="1" spc="-60" dirty="0">
                <a:latin typeface="Times New Roman"/>
                <a:cs typeface="Times New Roman"/>
              </a:rPr>
              <a:t> </a:t>
            </a:r>
            <a:r>
              <a:rPr sz="1900" b="1" spc="-100" dirty="0">
                <a:latin typeface="Garamond"/>
                <a:cs typeface="Garamond"/>
              </a:rPr>
              <a:t>to</a:t>
            </a:r>
            <a:r>
              <a:rPr sz="1900" b="1" spc="270" dirty="0">
                <a:latin typeface="Times New Roman"/>
                <a:cs typeface="Times New Roman"/>
              </a:rPr>
              <a:t> </a:t>
            </a:r>
            <a:r>
              <a:rPr sz="1900" b="1" spc="-105" dirty="0">
                <a:latin typeface="Garamond"/>
                <a:cs typeface="Garamond"/>
              </a:rPr>
              <a:t>use.</a:t>
            </a:r>
            <a:endParaRPr sz="1900" dirty="0">
              <a:latin typeface="Garamond"/>
              <a:cs typeface="Garamond"/>
            </a:endParaRPr>
          </a:p>
          <a:p>
            <a:pPr lvl="1">
              <a:lnSpc>
                <a:spcPct val="100000"/>
              </a:lnSpc>
              <a:spcBef>
                <a:spcPts val="50"/>
              </a:spcBef>
              <a:buClr>
                <a:srgbClr val="2A5A6B"/>
              </a:buClr>
            </a:pPr>
            <a:endParaRPr sz="2350" dirty="0">
              <a:latin typeface="Garamond"/>
              <a:cs typeface="Garamon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7717"/>
            <a:ext cx="326707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174658"/>
                </a:solidFill>
              </a:rPr>
              <a:t>CDBG</a:t>
            </a:r>
            <a:r>
              <a:rPr sz="3600" spc="-35" dirty="0">
                <a:solidFill>
                  <a:srgbClr val="174658"/>
                </a:solidFill>
              </a:rPr>
              <a:t> </a:t>
            </a:r>
            <a:r>
              <a:rPr sz="3600" dirty="0">
                <a:solidFill>
                  <a:srgbClr val="174658"/>
                </a:solidFill>
              </a:rPr>
              <a:t>-</a:t>
            </a:r>
            <a:r>
              <a:rPr sz="3600" spc="-50" dirty="0">
                <a:solidFill>
                  <a:srgbClr val="174658"/>
                </a:solidFill>
              </a:rPr>
              <a:t> </a:t>
            </a:r>
            <a:r>
              <a:rPr sz="3600" spc="-5" dirty="0">
                <a:solidFill>
                  <a:srgbClr val="174658"/>
                </a:solidFill>
              </a:rPr>
              <a:t>Overview</a:t>
            </a:r>
            <a:endParaRPr sz="3600"/>
          </a:p>
        </p:txBody>
      </p:sp>
      <p:sp>
        <p:nvSpPr>
          <p:cNvPr id="3" name="object 3"/>
          <p:cNvSpPr txBox="1"/>
          <p:nvPr/>
        </p:nvSpPr>
        <p:spPr>
          <a:xfrm>
            <a:off x="535940" y="1499743"/>
            <a:ext cx="7773670" cy="1915909"/>
          </a:xfrm>
          <a:prstGeom prst="rect">
            <a:avLst/>
          </a:prstGeom>
        </p:spPr>
        <p:txBody>
          <a:bodyPr vert="horz" wrap="square" lIns="0" tIns="121920" rIns="0" bIns="0" rtlCol="0">
            <a:spAutoFit/>
          </a:bodyPr>
          <a:lstStyle/>
          <a:p>
            <a:pPr lvl="1">
              <a:lnSpc>
                <a:spcPct val="100000"/>
              </a:lnSpc>
              <a:spcBef>
                <a:spcPts val="50"/>
              </a:spcBef>
              <a:buClr>
                <a:srgbClr val="2A5A6B"/>
              </a:buClr>
            </a:pPr>
            <a:endParaRPr sz="2350" dirty="0">
              <a:latin typeface="Garamond"/>
              <a:cs typeface="Garamond"/>
            </a:endParaRPr>
          </a:p>
          <a:p>
            <a:pPr marL="355600" indent="-342900">
              <a:lnSpc>
                <a:spcPct val="100000"/>
              </a:lnSpc>
              <a:buClr>
                <a:srgbClr val="2A5A6B"/>
              </a:buClr>
              <a:buFont typeface="Arial"/>
              <a:buChar char="•"/>
              <a:tabLst>
                <a:tab pos="354965" algn="l"/>
                <a:tab pos="355600" algn="l"/>
              </a:tabLst>
            </a:pPr>
            <a:r>
              <a:rPr sz="2400" b="1" spc="10" dirty="0">
                <a:latin typeface="Garamond"/>
                <a:cs typeface="Garamond"/>
              </a:rPr>
              <a:t>Primary</a:t>
            </a:r>
            <a:r>
              <a:rPr sz="2400" b="1" spc="10" dirty="0">
                <a:latin typeface="Times New Roman"/>
                <a:cs typeface="Times New Roman"/>
              </a:rPr>
              <a:t> </a:t>
            </a:r>
            <a:r>
              <a:rPr lang="en-US" sz="2400" b="1" spc="-5" dirty="0">
                <a:latin typeface="Garamond"/>
                <a:cs typeface="Garamond"/>
              </a:rPr>
              <a:t>Eligibility Categories</a:t>
            </a:r>
            <a:r>
              <a:rPr sz="2400" b="1" spc="615" dirty="0">
                <a:latin typeface="Times New Roman"/>
                <a:cs typeface="Times New Roman"/>
              </a:rPr>
              <a:t> </a:t>
            </a:r>
            <a:r>
              <a:rPr sz="2400" b="1" spc="620" dirty="0">
                <a:latin typeface="Times New Roman"/>
                <a:cs typeface="Times New Roman"/>
              </a:rPr>
              <a:t> </a:t>
            </a:r>
            <a:endParaRPr lang="en-US" sz="2400" b="1" spc="620" dirty="0">
              <a:latin typeface="Times New Roman"/>
              <a:cs typeface="Times New Roman"/>
            </a:endParaRPr>
          </a:p>
          <a:p>
            <a:pPr marL="756285" lvl="1" indent="-287020">
              <a:lnSpc>
                <a:spcPct val="100000"/>
              </a:lnSpc>
              <a:spcBef>
                <a:spcPts val="600"/>
              </a:spcBef>
              <a:buClr>
                <a:srgbClr val="2A5A6B"/>
              </a:buClr>
              <a:buFont typeface="Arial"/>
              <a:buChar char="–"/>
              <a:tabLst>
                <a:tab pos="756285" algn="l"/>
                <a:tab pos="756920" algn="l"/>
              </a:tabLst>
            </a:pPr>
            <a:r>
              <a:rPr lang="en-US" sz="1800" spc="-5" dirty="0">
                <a:latin typeface="Garamond"/>
                <a:cs typeface="Garamond"/>
              </a:rPr>
              <a:t>Public Service – maximum of 15% of net allocation</a:t>
            </a:r>
          </a:p>
          <a:p>
            <a:pPr marL="756285" lvl="1" indent="-287020">
              <a:lnSpc>
                <a:spcPct val="100000"/>
              </a:lnSpc>
              <a:spcBef>
                <a:spcPts val="600"/>
              </a:spcBef>
              <a:buClr>
                <a:srgbClr val="2A5A6B"/>
              </a:buClr>
              <a:buFont typeface="Arial"/>
              <a:buChar char="–"/>
              <a:tabLst>
                <a:tab pos="756285" algn="l"/>
                <a:tab pos="756920" algn="l"/>
              </a:tabLst>
            </a:pPr>
            <a:r>
              <a:rPr sz="1800" spc="-5" dirty="0">
                <a:latin typeface="Garamond"/>
                <a:cs typeface="Garamond"/>
              </a:rPr>
              <a:t>Public</a:t>
            </a:r>
            <a:r>
              <a:rPr sz="1800" spc="10" dirty="0">
                <a:latin typeface="Garamond"/>
                <a:cs typeface="Garamond"/>
              </a:rPr>
              <a:t> </a:t>
            </a:r>
            <a:r>
              <a:rPr sz="1800" spc="-15" dirty="0">
                <a:latin typeface="Garamond"/>
                <a:cs typeface="Garamond"/>
              </a:rPr>
              <a:t>Facility</a:t>
            </a:r>
            <a:r>
              <a:rPr sz="1800" spc="45" dirty="0">
                <a:latin typeface="Garamond"/>
                <a:cs typeface="Garamond"/>
              </a:rPr>
              <a:t> </a:t>
            </a:r>
            <a:r>
              <a:rPr sz="1800" dirty="0">
                <a:latin typeface="Garamond"/>
                <a:cs typeface="Garamond"/>
              </a:rPr>
              <a:t>or</a:t>
            </a:r>
            <a:r>
              <a:rPr sz="1800" spc="-15" dirty="0">
                <a:latin typeface="Garamond"/>
                <a:cs typeface="Garamond"/>
              </a:rPr>
              <a:t> </a:t>
            </a:r>
            <a:r>
              <a:rPr sz="1800" dirty="0">
                <a:latin typeface="Garamond"/>
                <a:cs typeface="Garamond"/>
              </a:rPr>
              <a:t>Infrastructure</a:t>
            </a:r>
            <a:r>
              <a:rPr sz="1800" spc="30" dirty="0">
                <a:latin typeface="Garamond"/>
                <a:cs typeface="Garamond"/>
              </a:rPr>
              <a:t> </a:t>
            </a:r>
            <a:r>
              <a:rPr sz="1800" spc="-10" dirty="0">
                <a:latin typeface="Garamond"/>
                <a:cs typeface="Garamond"/>
              </a:rPr>
              <a:t>Improvements</a:t>
            </a:r>
            <a:endParaRPr sz="1800" dirty="0">
              <a:latin typeface="Garamond"/>
              <a:cs typeface="Garamond"/>
            </a:endParaRPr>
          </a:p>
          <a:p>
            <a:pPr marL="756285" lvl="1" indent="-287020">
              <a:lnSpc>
                <a:spcPct val="100000"/>
              </a:lnSpc>
              <a:spcBef>
                <a:spcPts val="600"/>
              </a:spcBef>
              <a:buClr>
                <a:srgbClr val="2A5A6B"/>
              </a:buClr>
              <a:buFont typeface="Arial"/>
              <a:buChar char="–"/>
              <a:tabLst>
                <a:tab pos="756285" algn="l"/>
                <a:tab pos="756920" algn="l"/>
              </a:tabLst>
            </a:pPr>
            <a:r>
              <a:rPr sz="1800" spc="-5" dirty="0">
                <a:latin typeface="Garamond"/>
                <a:cs typeface="Garamond"/>
              </a:rPr>
              <a:t>Affordable</a:t>
            </a:r>
            <a:r>
              <a:rPr sz="1800" spc="-50" dirty="0">
                <a:latin typeface="Garamond"/>
                <a:cs typeface="Garamond"/>
              </a:rPr>
              <a:t> </a:t>
            </a:r>
            <a:r>
              <a:rPr sz="1800" spc="-5" dirty="0">
                <a:latin typeface="Garamond"/>
                <a:cs typeface="Garamond"/>
              </a:rPr>
              <a:t>Housing</a:t>
            </a:r>
            <a:endParaRPr sz="1800" dirty="0">
              <a:latin typeface="Garamond"/>
              <a:cs typeface="Garamon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7717"/>
            <a:ext cx="476059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174658"/>
                </a:solidFill>
              </a:rPr>
              <a:t>CDBG</a:t>
            </a:r>
            <a:r>
              <a:rPr sz="3600" spc="-25" dirty="0">
                <a:solidFill>
                  <a:srgbClr val="174658"/>
                </a:solidFill>
              </a:rPr>
              <a:t> </a:t>
            </a:r>
            <a:r>
              <a:rPr sz="3600" dirty="0">
                <a:solidFill>
                  <a:srgbClr val="174658"/>
                </a:solidFill>
              </a:rPr>
              <a:t>–</a:t>
            </a:r>
            <a:r>
              <a:rPr sz="3600" spc="-30" dirty="0">
                <a:solidFill>
                  <a:srgbClr val="174658"/>
                </a:solidFill>
              </a:rPr>
              <a:t> </a:t>
            </a:r>
            <a:r>
              <a:rPr sz="3600" dirty="0">
                <a:solidFill>
                  <a:srgbClr val="174658"/>
                </a:solidFill>
              </a:rPr>
              <a:t>Eligible</a:t>
            </a:r>
            <a:r>
              <a:rPr sz="3600" spc="-30" dirty="0">
                <a:solidFill>
                  <a:srgbClr val="174658"/>
                </a:solidFill>
              </a:rPr>
              <a:t> </a:t>
            </a:r>
            <a:r>
              <a:rPr sz="3600" dirty="0">
                <a:solidFill>
                  <a:srgbClr val="174658"/>
                </a:solidFill>
              </a:rPr>
              <a:t>Activities</a:t>
            </a:r>
            <a:endParaRPr sz="3600"/>
          </a:p>
        </p:txBody>
      </p:sp>
      <p:sp>
        <p:nvSpPr>
          <p:cNvPr id="3" name="object 3"/>
          <p:cNvSpPr txBox="1"/>
          <p:nvPr/>
        </p:nvSpPr>
        <p:spPr>
          <a:xfrm>
            <a:off x="764540" y="1325204"/>
            <a:ext cx="8043545" cy="4517199"/>
          </a:xfrm>
          <a:prstGeom prst="rect">
            <a:avLst/>
          </a:prstGeom>
        </p:spPr>
        <p:txBody>
          <a:bodyPr vert="horz" wrap="square" lIns="0" tIns="46355" rIns="0" bIns="0" rtlCol="0">
            <a:spAutoFit/>
          </a:bodyPr>
          <a:lstStyle/>
          <a:p>
            <a:pPr marL="12700" marR="5080">
              <a:lnSpc>
                <a:spcPct val="147600"/>
              </a:lnSpc>
              <a:spcBef>
                <a:spcPts val="365"/>
              </a:spcBef>
              <a:tabLst>
                <a:tab pos="2181860" algn="l"/>
              </a:tabLst>
            </a:pPr>
            <a:r>
              <a:rPr sz="2400" b="1" spc="-5" dirty="0">
                <a:latin typeface="Garamond"/>
                <a:cs typeface="Garamond"/>
              </a:rPr>
              <a:t>Public</a:t>
            </a:r>
            <a:r>
              <a:rPr sz="2400" b="1" spc="620" dirty="0">
                <a:latin typeface="Times New Roman"/>
                <a:cs typeface="Times New Roman"/>
              </a:rPr>
              <a:t>  </a:t>
            </a:r>
            <a:r>
              <a:rPr sz="2400" b="1" spc="5" dirty="0">
                <a:latin typeface="Garamond"/>
                <a:cs typeface="Garamond"/>
              </a:rPr>
              <a:t>Services:	</a:t>
            </a:r>
            <a:r>
              <a:rPr dirty="0">
                <a:latin typeface="Garamond"/>
                <a:cs typeface="Garamond"/>
              </a:rPr>
              <a:t>Direct, </a:t>
            </a:r>
            <a:r>
              <a:rPr spc="-5" dirty="0">
                <a:latin typeface="Garamond"/>
                <a:cs typeface="Garamond"/>
              </a:rPr>
              <a:t>quantifiable </a:t>
            </a:r>
            <a:r>
              <a:rPr dirty="0">
                <a:latin typeface="Garamond"/>
                <a:cs typeface="Garamond"/>
              </a:rPr>
              <a:t>social </a:t>
            </a:r>
            <a:r>
              <a:rPr spc="10" dirty="0">
                <a:latin typeface="Garamond"/>
                <a:cs typeface="Garamond"/>
              </a:rPr>
              <a:t>service </a:t>
            </a:r>
            <a:r>
              <a:rPr dirty="0">
                <a:latin typeface="Garamond"/>
                <a:cs typeface="Garamond"/>
              </a:rPr>
              <a:t>delivery to eligible </a:t>
            </a:r>
            <a:r>
              <a:rPr spc="-10" dirty="0">
                <a:latin typeface="Garamond"/>
                <a:cs typeface="Garamond"/>
              </a:rPr>
              <a:t>clients. </a:t>
            </a:r>
            <a:r>
              <a:rPr spc="-484" dirty="0">
                <a:latin typeface="Garamond"/>
                <a:cs typeface="Garamond"/>
              </a:rPr>
              <a:t> </a:t>
            </a:r>
            <a:r>
              <a:rPr spc="-5" dirty="0">
                <a:latin typeface="Garamond"/>
                <a:cs typeface="Garamond"/>
              </a:rPr>
              <a:t>Activities</a:t>
            </a:r>
            <a:r>
              <a:rPr spc="5" dirty="0">
                <a:latin typeface="Garamond"/>
                <a:cs typeface="Garamond"/>
              </a:rPr>
              <a:t> </a:t>
            </a:r>
            <a:r>
              <a:rPr dirty="0">
                <a:latin typeface="Garamond"/>
                <a:cs typeface="Garamond"/>
              </a:rPr>
              <a:t>eligible</a:t>
            </a:r>
            <a:r>
              <a:rPr spc="20" dirty="0">
                <a:latin typeface="Garamond"/>
                <a:cs typeface="Garamond"/>
              </a:rPr>
              <a:t> </a:t>
            </a:r>
            <a:r>
              <a:rPr dirty="0">
                <a:latin typeface="Garamond"/>
                <a:cs typeface="Garamond"/>
              </a:rPr>
              <a:t>under</a:t>
            </a:r>
            <a:r>
              <a:rPr spc="-20" dirty="0">
                <a:latin typeface="Garamond"/>
                <a:cs typeface="Garamond"/>
              </a:rPr>
              <a:t> </a:t>
            </a:r>
            <a:r>
              <a:rPr dirty="0">
                <a:latin typeface="Garamond"/>
                <a:cs typeface="Garamond"/>
              </a:rPr>
              <a:t>this </a:t>
            </a:r>
            <a:r>
              <a:rPr spc="10" dirty="0">
                <a:latin typeface="Garamond"/>
                <a:cs typeface="Garamond"/>
              </a:rPr>
              <a:t>category</a:t>
            </a:r>
            <a:r>
              <a:rPr spc="-15" dirty="0">
                <a:latin typeface="Garamond"/>
                <a:cs typeface="Garamond"/>
              </a:rPr>
              <a:t> </a:t>
            </a:r>
            <a:r>
              <a:rPr dirty="0">
                <a:latin typeface="Garamond"/>
                <a:cs typeface="Garamond"/>
              </a:rPr>
              <a:t>include</a:t>
            </a:r>
            <a:r>
              <a:rPr spc="5" dirty="0">
                <a:latin typeface="Garamond"/>
                <a:cs typeface="Garamond"/>
              </a:rPr>
              <a:t> </a:t>
            </a:r>
            <a:r>
              <a:rPr dirty="0">
                <a:latin typeface="Garamond"/>
                <a:cs typeface="Garamond"/>
              </a:rPr>
              <a:t>(but are</a:t>
            </a:r>
            <a:r>
              <a:rPr spc="-10" dirty="0">
                <a:latin typeface="Garamond"/>
                <a:cs typeface="Garamond"/>
              </a:rPr>
              <a:t> </a:t>
            </a:r>
            <a:r>
              <a:rPr spc="-5" dirty="0">
                <a:latin typeface="Garamond"/>
                <a:cs typeface="Garamond"/>
              </a:rPr>
              <a:t>not</a:t>
            </a:r>
            <a:r>
              <a:rPr spc="10" dirty="0">
                <a:latin typeface="Garamond"/>
                <a:cs typeface="Garamond"/>
              </a:rPr>
              <a:t> </a:t>
            </a:r>
            <a:r>
              <a:rPr dirty="0">
                <a:latin typeface="Garamond"/>
                <a:cs typeface="Garamond"/>
              </a:rPr>
              <a:t>limited to):</a:t>
            </a:r>
          </a:p>
          <a:p>
            <a:pPr marL="299085" indent="-287020">
              <a:lnSpc>
                <a:spcPct val="100000"/>
              </a:lnSpc>
              <a:spcBef>
                <a:spcPts val="1345"/>
              </a:spcBef>
              <a:buClr>
                <a:srgbClr val="2A5A6B"/>
              </a:buClr>
              <a:buFont typeface="Arial"/>
              <a:buChar char="–"/>
              <a:tabLst>
                <a:tab pos="299085" algn="l"/>
                <a:tab pos="299720" algn="l"/>
              </a:tabLst>
            </a:pPr>
            <a:r>
              <a:rPr spc="-20" dirty="0">
                <a:latin typeface="Garamond"/>
                <a:cs typeface="Garamond"/>
              </a:rPr>
              <a:t>Job</a:t>
            </a:r>
            <a:r>
              <a:rPr spc="-35" dirty="0">
                <a:latin typeface="Garamond"/>
                <a:cs typeface="Garamond"/>
              </a:rPr>
              <a:t> </a:t>
            </a:r>
            <a:r>
              <a:rPr spc="-15" dirty="0">
                <a:latin typeface="Garamond"/>
                <a:cs typeface="Garamond"/>
              </a:rPr>
              <a:t>Training</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spc="-5" dirty="0">
                <a:latin typeface="Garamond"/>
                <a:cs typeface="Garamond"/>
              </a:rPr>
              <a:t>Child</a:t>
            </a:r>
            <a:r>
              <a:rPr spc="-20" dirty="0">
                <a:latin typeface="Garamond"/>
                <a:cs typeface="Garamond"/>
              </a:rPr>
              <a:t> </a:t>
            </a:r>
            <a:r>
              <a:rPr spc="-5" dirty="0">
                <a:latin typeface="Garamond"/>
                <a:cs typeface="Garamond"/>
              </a:rPr>
              <a:t>Care</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dirty="0">
                <a:latin typeface="Garamond"/>
                <a:cs typeface="Garamond"/>
              </a:rPr>
              <a:t>Health</a:t>
            </a:r>
            <a:r>
              <a:rPr spc="-40" dirty="0">
                <a:latin typeface="Garamond"/>
                <a:cs typeface="Garamond"/>
              </a:rPr>
              <a:t> </a:t>
            </a:r>
            <a:r>
              <a:rPr spc="10" dirty="0">
                <a:latin typeface="Garamond"/>
                <a:cs typeface="Garamond"/>
              </a:rPr>
              <a:t>Services</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dirty="0">
                <a:latin typeface="Garamond"/>
                <a:cs typeface="Garamond"/>
              </a:rPr>
              <a:t>Senior</a:t>
            </a:r>
            <a:r>
              <a:rPr spc="-40" dirty="0">
                <a:latin typeface="Garamond"/>
                <a:cs typeface="Garamond"/>
              </a:rPr>
              <a:t> </a:t>
            </a:r>
            <a:r>
              <a:rPr spc="10" dirty="0">
                <a:latin typeface="Garamond"/>
                <a:cs typeface="Garamond"/>
              </a:rPr>
              <a:t>Services</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spc="-5" dirty="0">
                <a:latin typeface="Garamond"/>
                <a:cs typeface="Garamond"/>
              </a:rPr>
              <a:t>Afterschool</a:t>
            </a:r>
            <a:r>
              <a:rPr spc="-40" dirty="0">
                <a:latin typeface="Garamond"/>
                <a:cs typeface="Garamond"/>
              </a:rPr>
              <a:t> </a:t>
            </a:r>
            <a:r>
              <a:rPr spc="5" dirty="0">
                <a:latin typeface="Garamond"/>
                <a:cs typeface="Garamond"/>
              </a:rPr>
              <a:t>Programs</a:t>
            </a:r>
            <a:endParaRPr dirty="0">
              <a:latin typeface="Garamond"/>
              <a:cs typeface="Garamond"/>
            </a:endParaRPr>
          </a:p>
          <a:p>
            <a:pPr marL="299085" indent="-287020">
              <a:lnSpc>
                <a:spcPct val="100000"/>
              </a:lnSpc>
              <a:spcBef>
                <a:spcPts val="484"/>
              </a:spcBef>
              <a:buClr>
                <a:srgbClr val="2A5A6B"/>
              </a:buClr>
              <a:buFont typeface="Arial"/>
              <a:buChar char="–"/>
              <a:tabLst>
                <a:tab pos="299085" algn="l"/>
                <a:tab pos="299720" algn="l"/>
              </a:tabLst>
            </a:pPr>
            <a:r>
              <a:rPr dirty="0">
                <a:latin typeface="Garamond"/>
                <a:cs typeface="Garamond"/>
              </a:rPr>
              <a:t>Homeless</a:t>
            </a:r>
            <a:r>
              <a:rPr spc="-65" dirty="0">
                <a:latin typeface="Garamond"/>
                <a:cs typeface="Garamond"/>
              </a:rPr>
              <a:t> </a:t>
            </a:r>
            <a:r>
              <a:rPr spc="10" dirty="0">
                <a:latin typeface="Garamond"/>
                <a:cs typeface="Garamond"/>
              </a:rPr>
              <a:t>Services</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dirty="0">
                <a:latin typeface="Garamond"/>
                <a:cs typeface="Garamond"/>
              </a:rPr>
              <a:t>Domestic</a:t>
            </a:r>
            <a:r>
              <a:rPr spc="-20" dirty="0">
                <a:latin typeface="Garamond"/>
                <a:cs typeface="Garamond"/>
              </a:rPr>
              <a:t> </a:t>
            </a:r>
            <a:r>
              <a:rPr spc="-5" dirty="0">
                <a:latin typeface="Garamond"/>
                <a:cs typeface="Garamond"/>
              </a:rPr>
              <a:t>Violence</a:t>
            </a:r>
            <a:r>
              <a:rPr dirty="0">
                <a:latin typeface="Garamond"/>
                <a:cs typeface="Garamond"/>
              </a:rPr>
              <a:t> </a:t>
            </a:r>
            <a:r>
              <a:rPr spc="-5" dirty="0">
                <a:latin typeface="Garamond"/>
                <a:cs typeface="Garamond"/>
              </a:rPr>
              <a:t>Prevention</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spc="5" dirty="0">
                <a:latin typeface="Garamond"/>
                <a:cs typeface="Garamond"/>
              </a:rPr>
              <a:t>Legal</a:t>
            </a:r>
            <a:r>
              <a:rPr spc="-30" dirty="0">
                <a:latin typeface="Garamond"/>
                <a:cs typeface="Garamond"/>
              </a:rPr>
              <a:t> </a:t>
            </a:r>
            <a:r>
              <a:rPr spc="10" dirty="0">
                <a:latin typeface="Garamond"/>
                <a:cs typeface="Garamond"/>
              </a:rPr>
              <a:t>Services</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spc="-5" dirty="0">
                <a:latin typeface="Garamond"/>
                <a:cs typeface="Garamond"/>
              </a:rPr>
              <a:t>Housing</a:t>
            </a:r>
            <a:r>
              <a:rPr spc="-30" dirty="0">
                <a:latin typeface="Garamond"/>
                <a:cs typeface="Garamond"/>
              </a:rPr>
              <a:t> </a:t>
            </a:r>
            <a:r>
              <a:rPr spc="-5" dirty="0">
                <a:latin typeface="Garamond"/>
                <a:cs typeface="Garamond"/>
              </a:rPr>
              <a:t>Counseling</a:t>
            </a:r>
            <a:endParaRPr dirty="0">
              <a:latin typeface="Garamond"/>
              <a:cs typeface="Garamond"/>
            </a:endParaRPr>
          </a:p>
          <a:p>
            <a:pPr marL="299085" indent="-287020">
              <a:lnSpc>
                <a:spcPct val="100000"/>
              </a:lnSpc>
              <a:spcBef>
                <a:spcPts val="480"/>
              </a:spcBef>
              <a:buClr>
                <a:srgbClr val="2A5A6B"/>
              </a:buClr>
              <a:buFont typeface="Arial"/>
              <a:buChar char="–"/>
              <a:tabLst>
                <a:tab pos="299085" algn="l"/>
                <a:tab pos="299720" algn="l"/>
              </a:tabLst>
            </a:pPr>
            <a:r>
              <a:rPr spc="-20" dirty="0">
                <a:latin typeface="Garamond"/>
                <a:cs typeface="Garamond"/>
              </a:rPr>
              <a:t>Food</a:t>
            </a:r>
            <a:r>
              <a:rPr spc="-50" dirty="0">
                <a:latin typeface="Garamond"/>
                <a:cs typeface="Garamond"/>
              </a:rPr>
              <a:t> </a:t>
            </a:r>
            <a:r>
              <a:rPr dirty="0">
                <a:latin typeface="Garamond"/>
                <a:cs typeface="Garamond"/>
              </a:rPr>
              <a:t>Banks</a:t>
            </a:r>
            <a:endParaRPr lang="en-US" dirty="0">
              <a:latin typeface="Garamond"/>
              <a:cs typeface="Garamon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7717"/>
            <a:ext cx="476059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174658"/>
                </a:solidFill>
              </a:rPr>
              <a:t>CDBG</a:t>
            </a:r>
            <a:r>
              <a:rPr sz="3600" spc="-25" dirty="0">
                <a:solidFill>
                  <a:srgbClr val="174658"/>
                </a:solidFill>
              </a:rPr>
              <a:t> </a:t>
            </a:r>
            <a:r>
              <a:rPr sz="3600" dirty="0">
                <a:solidFill>
                  <a:srgbClr val="174658"/>
                </a:solidFill>
              </a:rPr>
              <a:t>–</a:t>
            </a:r>
            <a:r>
              <a:rPr sz="3600" spc="-30" dirty="0">
                <a:solidFill>
                  <a:srgbClr val="174658"/>
                </a:solidFill>
              </a:rPr>
              <a:t> </a:t>
            </a:r>
            <a:r>
              <a:rPr sz="3600" dirty="0">
                <a:solidFill>
                  <a:srgbClr val="174658"/>
                </a:solidFill>
              </a:rPr>
              <a:t>Eligible</a:t>
            </a:r>
            <a:r>
              <a:rPr sz="3600" spc="-30" dirty="0">
                <a:solidFill>
                  <a:srgbClr val="174658"/>
                </a:solidFill>
              </a:rPr>
              <a:t> </a:t>
            </a:r>
            <a:r>
              <a:rPr sz="3600" dirty="0">
                <a:solidFill>
                  <a:srgbClr val="174658"/>
                </a:solidFill>
              </a:rPr>
              <a:t>Activities</a:t>
            </a:r>
            <a:endParaRPr sz="3600"/>
          </a:p>
        </p:txBody>
      </p:sp>
      <p:sp>
        <p:nvSpPr>
          <p:cNvPr id="3" name="object 3"/>
          <p:cNvSpPr txBox="1"/>
          <p:nvPr/>
        </p:nvSpPr>
        <p:spPr>
          <a:xfrm>
            <a:off x="535940" y="1609471"/>
            <a:ext cx="8065770" cy="4025265"/>
          </a:xfrm>
          <a:prstGeom prst="rect">
            <a:avLst/>
          </a:prstGeom>
        </p:spPr>
        <p:txBody>
          <a:bodyPr vert="horz" wrap="square" lIns="0" tIns="10795" rIns="0" bIns="0" rtlCol="0">
            <a:spAutoFit/>
          </a:bodyPr>
          <a:lstStyle/>
          <a:p>
            <a:pPr marL="12700" marR="5080">
              <a:lnSpc>
                <a:spcPct val="100499"/>
              </a:lnSpc>
              <a:spcBef>
                <a:spcPts val="85"/>
              </a:spcBef>
            </a:pPr>
            <a:r>
              <a:rPr sz="2400" b="1" spc="-5" dirty="0">
                <a:latin typeface="Garamond"/>
                <a:cs typeface="Garamond"/>
              </a:rPr>
              <a:t>Public</a:t>
            </a:r>
            <a:r>
              <a:rPr sz="2400" b="1" spc="35" dirty="0">
                <a:latin typeface="Times New Roman"/>
                <a:cs typeface="Times New Roman"/>
              </a:rPr>
              <a:t> </a:t>
            </a:r>
            <a:r>
              <a:rPr sz="2400" b="1" spc="-15" dirty="0">
                <a:latin typeface="Garamond"/>
                <a:cs typeface="Garamond"/>
              </a:rPr>
              <a:t>Facility</a:t>
            </a:r>
            <a:r>
              <a:rPr lang="en-US" sz="2400" b="1" spc="-15" dirty="0">
                <a:latin typeface="Garamond"/>
                <a:cs typeface="Garamond"/>
              </a:rPr>
              <a:t> Improvements - </a:t>
            </a:r>
            <a:r>
              <a:rPr sz="2400" b="1" spc="-484" dirty="0">
                <a:latin typeface="Garamond"/>
                <a:cs typeface="Garamond"/>
              </a:rPr>
              <a:t> </a:t>
            </a:r>
            <a:r>
              <a:rPr sz="2400" b="1" spc="-585" dirty="0">
                <a:latin typeface="Times New Roman"/>
                <a:cs typeface="Times New Roman"/>
              </a:rPr>
              <a:t> </a:t>
            </a:r>
            <a:r>
              <a:rPr sz="2000" spc="-5" dirty="0">
                <a:latin typeface="Garamond"/>
                <a:cs typeface="Garamond"/>
              </a:rPr>
              <a:t>improvements </a:t>
            </a:r>
            <a:r>
              <a:rPr sz="2000" dirty="0">
                <a:latin typeface="Garamond"/>
                <a:cs typeface="Garamond"/>
              </a:rPr>
              <a:t>to </a:t>
            </a:r>
            <a:r>
              <a:rPr sz="2000" spc="-5" dirty="0">
                <a:latin typeface="Garamond"/>
                <a:cs typeface="Garamond"/>
              </a:rPr>
              <a:t>publicly-owned </a:t>
            </a:r>
            <a:r>
              <a:rPr sz="2000" dirty="0">
                <a:latin typeface="Garamond"/>
                <a:cs typeface="Garamond"/>
              </a:rPr>
              <a:t>facilities </a:t>
            </a:r>
            <a:r>
              <a:rPr sz="2000" spc="-5" dirty="0">
                <a:latin typeface="Garamond"/>
                <a:cs typeface="Garamond"/>
              </a:rPr>
              <a:t>and </a:t>
            </a:r>
            <a:r>
              <a:rPr sz="2000" spc="5" dirty="0">
                <a:latin typeface="Garamond"/>
                <a:cs typeface="Garamond"/>
              </a:rPr>
              <a:t>infrastructure </a:t>
            </a:r>
            <a:r>
              <a:rPr sz="2000" spc="-5" dirty="0">
                <a:latin typeface="Garamond"/>
                <a:cs typeface="Garamond"/>
              </a:rPr>
              <a:t>such as streets, </a:t>
            </a:r>
            <a:r>
              <a:rPr sz="2000" dirty="0">
                <a:latin typeface="Garamond"/>
                <a:cs typeface="Garamond"/>
              </a:rPr>
              <a:t> </a:t>
            </a:r>
            <a:r>
              <a:rPr sz="2000" spc="-5" dirty="0">
                <a:latin typeface="Garamond"/>
                <a:cs typeface="Garamond"/>
              </a:rPr>
              <a:t>playgrounds,</a:t>
            </a:r>
            <a:r>
              <a:rPr sz="2000" spc="-10" dirty="0">
                <a:latin typeface="Garamond"/>
                <a:cs typeface="Garamond"/>
              </a:rPr>
              <a:t> </a:t>
            </a:r>
            <a:r>
              <a:rPr sz="2000" spc="-5" dirty="0">
                <a:latin typeface="Garamond"/>
                <a:cs typeface="Garamond"/>
              </a:rPr>
              <a:t>and</a:t>
            </a:r>
            <a:r>
              <a:rPr sz="2000" dirty="0">
                <a:latin typeface="Garamond"/>
                <a:cs typeface="Garamond"/>
              </a:rPr>
              <a:t> underground</a:t>
            </a:r>
            <a:r>
              <a:rPr sz="2000" spc="-35" dirty="0">
                <a:latin typeface="Garamond"/>
                <a:cs typeface="Garamond"/>
              </a:rPr>
              <a:t> </a:t>
            </a:r>
            <a:r>
              <a:rPr sz="2000" spc="-5" dirty="0">
                <a:latin typeface="Garamond"/>
                <a:cs typeface="Garamond"/>
              </a:rPr>
              <a:t>utilities,</a:t>
            </a:r>
            <a:r>
              <a:rPr sz="2000" spc="10" dirty="0">
                <a:latin typeface="Garamond"/>
                <a:cs typeface="Garamond"/>
              </a:rPr>
              <a:t> </a:t>
            </a:r>
            <a:r>
              <a:rPr sz="2000" spc="-5" dirty="0">
                <a:latin typeface="Garamond"/>
                <a:cs typeface="Garamond"/>
              </a:rPr>
              <a:t>and</a:t>
            </a:r>
            <a:r>
              <a:rPr sz="2000" dirty="0">
                <a:latin typeface="Garamond"/>
                <a:cs typeface="Garamond"/>
              </a:rPr>
              <a:t> </a:t>
            </a:r>
            <a:r>
              <a:rPr sz="2000" spc="-5" dirty="0">
                <a:latin typeface="Garamond"/>
                <a:cs typeface="Garamond"/>
              </a:rPr>
              <a:t>buildings</a:t>
            </a:r>
            <a:r>
              <a:rPr sz="2000" spc="5" dirty="0">
                <a:latin typeface="Garamond"/>
                <a:cs typeface="Garamond"/>
              </a:rPr>
              <a:t> </a:t>
            </a:r>
            <a:r>
              <a:rPr sz="2000" spc="-5" dirty="0">
                <a:latin typeface="Garamond"/>
                <a:cs typeface="Garamond"/>
              </a:rPr>
              <a:t>owned</a:t>
            </a:r>
            <a:r>
              <a:rPr sz="2000" spc="15" dirty="0">
                <a:latin typeface="Garamond"/>
                <a:cs typeface="Garamond"/>
              </a:rPr>
              <a:t> </a:t>
            </a:r>
            <a:r>
              <a:rPr sz="2000" spc="-15" dirty="0">
                <a:latin typeface="Garamond"/>
                <a:cs typeface="Garamond"/>
              </a:rPr>
              <a:t>by</a:t>
            </a:r>
            <a:r>
              <a:rPr sz="2000" spc="15" dirty="0">
                <a:latin typeface="Garamond"/>
                <a:cs typeface="Garamond"/>
              </a:rPr>
              <a:t> </a:t>
            </a:r>
            <a:r>
              <a:rPr sz="2000" spc="-5" dirty="0">
                <a:latin typeface="Garamond"/>
                <a:cs typeface="Garamond"/>
              </a:rPr>
              <a:t>non-profits</a:t>
            </a:r>
            <a:r>
              <a:rPr sz="2000" spc="15" dirty="0">
                <a:latin typeface="Garamond"/>
                <a:cs typeface="Garamond"/>
              </a:rPr>
              <a:t> </a:t>
            </a:r>
            <a:r>
              <a:rPr sz="2000" dirty="0">
                <a:latin typeface="Garamond"/>
                <a:cs typeface="Garamond"/>
              </a:rPr>
              <a:t>that </a:t>
            </a:r>
            <a:r>
              <a:rPr sz="2000" spc="-484" dirty="0">
                <a:latin typeface="Garamond"/>
                <a:cs typeface="Garamond"/>
              </a:rPr>
              <a:t> </a:t>
            </a:r>
            <a:r>
              <a:rPr sz="2000" dirty="0">
                <a:latin typeface="Garamond"/>
                <a:cs typeface="Garamond"/>
              </a:rPr>
              <a:t>are</a:t>
            </a:r>
            <a:r>
              <a:rPr sz="2000" spc="-20" dirty="0">
                <a:latin typeface="Garamond"/>
                <a:cs typeface="Garamond"/>
              </a:rPr>
              <a:t> </a:t>
            </a:r>
            <a:r>
              <a:rPr sz="2000" spc="-5" dirty="0">
                <a:latin typeface="Garamond"/>
                <a:cs typeface="Garamond"/>
              </a:rPr>
              <a:t>open</a:t>
            </a:r>
            <a:r>
              <a:rPr sz="2000" spc="10" dirty="0">
                <a:latin typeface="Garamond"/>
                <a:cs typeface="Garamond"/>
              </a:rPr>
              <a:t> </a:t>
            </a:r>
            <a:r>
              <a:rPr sz="2000" dirty="0">
                <a:latin typeface="Garamond"/>
                <a:cs typeface="Garamond"/>
              </a:rPr>
              <a:t>to the </a:t>
            </a:r>
            <a:r>
              <a:rPr sz="2000" spc="5" dirty="0">
                <a:latin typeface="Garamond"/>
                <a:cs typeface="Garamond"/>
              </a:rPr>
              <a:t>general</a:t>
            </a:r>
            <a:r>
              <a:rPr sz="2000" spc="-25" dirty="0">
                <a:latin typeface="Garamond"/>
                <a:cs typeface="Garamond"/>
              </a:rPr>
              <a:t> </a:t>
            </a:r>
            <a:r>
              <a:rPr sz="2000" spc="-10" dirty="0">
                <a:latin typeface="Garamond"/>
                <a:cs typeface="Garamond"/>
              </a:rPr>
              <a:t>public.</a:t>
            </a:r>
            <a:endParaRPr sz="2000" dirty="0">
              <a:latin typeface="Garamond"/>
              <a:cs typeface="Garamond"/>
            </a:endParaRPr>
          </a:p>
          <a:p>
            <a:pPr>
              <a:lnSpc>
                <a:spcPct val="100000"/>
              </a:lnSpc>
              <a:spcBef>
                <a:spcPts val="80"/>
              </a:spcBef>
            </a:pPr>
            <a:endParaRPr sz="850" dirty="0">
              <a:latin typeface="Garamond"/>
              <a:cs typeface="Garamond"/>
            </a:endParaRPr>
          </a:p>
          <a:p>
            <a:pPr marL="12700">
              <a:lnSpc>
                <a:spcPct val="100000"/>
              </a:lnSpc>
              <a:spcBef>
                <a:spcPts val="5"/>
              </a:spcBef>
            </a:pPr>
            <a:r>
              <a:rPr sz="2000" spc="-5" dirty="0">
                <a:latin typeface="Garamond"/>
                <a:cs typeface="Garamond"/>
              </a:rPr>
              <a:t>Activities</a:t>
            </a:r>
            <a:r>
              <a:rPr sz="2000" spc="5" dirty="0">
                <a:latin typeface="Garamond"/>
                <a:cs typeface="Garamond"/>
              </a:rPr>
              <a:t> </a:t>
            </a:r>
            <a:r>
              <a:rPr sz="2000" dirty="0">
                <a:latin typeface="Garamond"/>
                <a:cs typeface="Garamond"/>
              </a:rPr>
              <a:t>eligible</a:t>
            </a:r>
            <a:r>
              <a:rPr sz="2000" spc="20" dirty="0">
                <a:latin typeface="Garamond"/>
                <a:cs typeface="Garamond"/>
              </a:rPr>
              <a:t> </a:t>
            </a:r>
            <a:r>
              <a:rPr sz="2000" dirty="0">
                <a:latin typeface="Garamond"/>
                <a:cs typeface="Garamond"/>
              </a:rPr>
              <a:t>under</a:t>
            </a:r>
            <a:r>
              <a:rPr sz="2000" spc="-15" dirty="0">
                <a:latin typeface="Garamond"/>
                <a:cs typeface="Garamond"/>
              </a:rPr>
              <a:t> </a:t>
            </a:r>
            <a:r>
              <a:rPr sz="2000" dirty="0">
                <a:latin typeface="Garamond"/>
                <a:cs typeface="Garamond"/>
              </a:rPr>
              <a:t>this </a:t>
            </a:r>
            <a:r>
              <a:rPr sz="2000" spc="10" dirty="0">
                <a:latin typeface="Garamond"/>
                <a:cs typeface="Garamond"/>
              </a:rPr>
              <a:t>category</a:t>
            </a:r>
            <a:r>
              <a:rPr sz="2000" spc="-15" dirty="0">
                <a:latin typeface="Garamond"/>
                <a:cs typeface="Garamond"/>
              </a:rPr>
              <a:t> </a:t>
            </a:r>
            <a:r>
              <a:rPr sz="2000" dirty="0">
                <a:latin typeface="Garamond"/>
                <a:cs typeface="Garamond"/>
              </a:rPr>
              <a:t>include</a:t>
            </a:r>
            <a:r>
              <a:rPr sz="2000" spc="10" dirty="0">
                <a:latin typeface="Garamond"/>
                <a:cs typeface="Garamond"/>
              </a:rPr>
              <a:t> </a:t>
            </a:r>
            <a:r>
              <a:rPr sz="2000" dirty="0">
                <a:latin typeface="Garamond"/>
                <a:cs typeface="Garamond"/>
              </a:rPr>
              <a:t>(but are</a:t>
            </a:r>
            <a:r>
              <a:rPr sz="2000" spc="-15" dirty="0">
                <a:latin typeface="Garamond"/>
                <a:cs typeface="Garamond"/>
              </a:rPr>
              <a:t> </a:t>
            </a:r>
            <a:r>
              <a:rPr sz="2000" spc="-5" dirty="0">
                <a:latin typeface="Garamond"/>
                <a:cs typeface="Garamond"/>
              </a:rPr>
              <a:t>not</a:t>
            </a:r>
            <a:r>
              <a:rPr sz="2000" spc="15" dirty="0">
                <a:latin typeface="Garamond"/>
                <a:cs typeface="Garamond"/>
              </a:rPr>
              <a:t> </a:t>
            </a:r>
            <a:r>
              <a:rPr sz="2000" dirty="0">
                <a:latin typeface="Garamond"/>
                <a:cs typeface="Garamond"/>
              </a:rPr>
              <a:t>limited</a:t>
            </a:r>
            <a:r>
              <a:rPr sz="2000" spc="-5" dirty="0">
                <a:latin typeface="Garamond"/>
                <a:cs typeface="Garamond"/>
              </a:rPr>
              <a:t> </a:t>
            </a:r>
            <a:r>
              <a:rPr sz="2000" dirty="0">
                <a:latin typeface="Garamond"/>
                <a:cs typeface="Garamond"/>
              </a:rPr>
              <a:t>to):</a:t>
            </a:r>
          </a:p>
          <a:p>
            <a:pPr marL="756285" indent="-287020">
              <a:lnSpc>
                <a:spcPct val="100000"/>
              </a:lnSpc>
              <a:spcBef>
                <a:spcPts val="620"/>
              </a:spcBef>
              <a:buClr>
                <a:srgbClr val="2A5A6B"/>
              </a:buClr>
              <a:buFont typeface="Arial"/>
              <a:buChar char="–"/>
              <a:tabLst>
                <a:tab pos="756285" algn="l"/>
                <a:tab pos="756920" algn="l"/>
              </a:tabLst>
            </a:pPr>
            <a:r>
              <a:rPr sz="1800" spc="-5" dirty="0">
                <a:latin typeface="Garamond"/>
                <a:cs typeface="Garamond"/>
              </a:rPr>
              <a:t>Rehabilitation</a:t>
            </a:r>
            <a:r>
              <a:rPr sz="1800" spc="-20" dirty="0">
                <a:latin typeface="Garamond"/>
                <a:cs typeface="Garamond"/>
              </a:rPr>
              <a:t> </a:t>
            </a:r>
            <a:r>
              <a:rPr sz="1800" dirty="0">
                <a:latin typeface="Garamond"/>
                <a:cs typeface="Garamond"/>
              </a:rPr>
              <a:t>or</a:t>
            </a:r>
            <a:r>
              <a:rPr sz="1800" spc="-10" dirty="0">
                <a:latin typeface="Garamond"/>
                <a:cs typeface="Garamond"/>
              </a:rPr>
              <a:t> </a:t>
            </a:r>
            <a:r>
              <a:rPr sz="1800" dirty="0">
                <a:latin typeface="Garamond"/>
                <a:cs typeface="Garamond"/>
              </a:rPr>
              <a:t>construction</a:t>
            </a:r>
            <a:r>
              <a:rPr sz="1800" spc="-30" dirty="0">
                <a:latin typeface="Garamond"/>
                <a:cs typeface="Garamond"/>
              </a:rPr>
              <a:t> </a:t>
            </a:r>
            <a:r>
              <a:rPr sz="1800" dirty="0">
                <a:latin typeface="Garamond"/>
                <a:cs typeface="Garamond"/>
              </a:rPr>
              <a:t>of</a:t>
            </a:r>
            <a:r>
              <a:rPr sz="1800" spc="200" dirty="0">
                <a:latin typeface="Garamond"/>
                <a:cs typeface="Garamond"/>
              </a:rPr>
              <a:t> </a:t>
            </a:r>
            <a:r>
              <a:rPr sz="1800" dirty="0">
                <a:latin typeface="Garamond"/>
                <a:cs typeface="Garamond"/>
              </a:rPr>
              <a:t>a </a:t>
            </a:r>
            <a:r>
              <a:rPr sz="1800" spc="-5" dirty="0">
                <a:latin typeface="Garamond"/>
                <a:cs typeface="Garamond"/>
              </a:rPr>
              <a:t>neighborhood</a:t>
            </a:r>
            <a:r>
              <a:rPr sz="1800" spc="-40" dirty="0">
                <a:latin typeface="Garamond"/>
                <a:cs typeface="Garamond"/>
              </a:rPr>
              <a:t> </a:t>
            </a:r>
            <a:r>
              <a:rPr sz="1800" spc="-5" dirty="0">
                <a:latin typeface="Garamond"/>
                <a:cs typeface="Garamond"/>
              </a:rPr>
              <a:t>community</a:t>
            </a:r>
            <a:r>
              <a:rPr sz="1800" spc="-20" dirty="0">
                <a:latin typeface="Garamond"/>
                <a:cs typeface="Garamond"/>
              </a:rPr>
              <a:t> </a:t>
            </a:r>
            <a:r>
              <a:rPr sz="1800" spc="-5" dirty="0">
                <a:latin typeface="Garamond"/>
                <a:cs typeface="Garamond"/>
              </a:rPr>
              <a:t>center</a:t>
            </a:r>
            <a:endParaRPr sz="1800" dirty="0">
              <a:latin typeface="Garamond"/>
              <a:cs typeface="Garamond"/>
            </a:endParaRPr>
          </a:p>
          <a:p>
            <a:pPr marL="756285" indent="-287020">
              <a:lnSpc>
                <a:spcPct val="100000"/>
              </a:lnSpc>
              <a:spcBef>
                <a:spcPts val="600"/>
              </a:spcBef>
              <a:buClr>
                <a:srgbClr val="2A5A6B"/>
              </a:buClr>
              <a:buFont typeface="Arial"/>
              <a:buChar char="–"/>
              <a:tabLst>
                <a:tab pos="756285" algn="l"/>
                <a:tab pos="756920" algn="l"/>
              </a:tabLst>
            </a:pPr>
            <a:r>
              <a:rPr sz="1800" spc="-5" dirty="0">
                <a:latin typeface="Garamond"/>
                <a:cs typeface="Garamond"/>
              </a:rPr>
              <a:t>Rehabilitation</a:t>
            </a:r>
            <a:r>
              <a:rPr sz="1800" spc="-20" dirty="0">
                <a:latin typeface="Garamond"/>
                <a:cs typeface="Garamond"/>
              </a:rPr>
              <a:t> </a:t>
            </a:r>
            <a:r>
              <a:rPr sz="1800" dirty="0">
                <a:latin typeface="Garamond"/>
                <a:cs typeface="Garamond"/>
              </a:rPr>
              <a:t>or</a:t>
            </a:r>
            <a:r>
              <a:rPr sz="1800" spc="-10" dirty="0">
                <a:latin typeface="Garamond"/>
                <a:cs typeface="Garamond"/>
              </a:rPr>
              <a:t> </a:t>
            </a:r>
            <a:r>
              <a:rPr sz="1800" dirty="0">
                <a:latin typeface="Garamond"/>
                <a:cs typeface="Garamond"/>
              </a:rPr>
              <a:t>construction</a:t>
            </a:r>
            <a:r>
              <a:rPr sz="1800" spc="-25" dirty="0">
                <a:latin typeface="Garamond"/>
                <a:cs typeface="Garamond"/>
              </a:rPr>
              <a:t> </a:t>
            </a:r>
            <a:r>
              <a:rPr sz="1800" dirty="0">
                <a:latin typeface="Garamond"/>
                <a:cs typeface="Garamond"/>
              </a:rPr>
              <a:t>of</a:t>
            </a:r>
            <a:r>
              <a:rPr sz="1800" spc="204" dirty="0">
                <a:latin typeface="Garamond"/>
                <a:cs typeface="Garamond"/>
              </a:rPr>
              <a:t> </a:t>
            </a:r>
            <a:r>
              <a:rPr sz="1800" dirty="0">
                <a:latin typeface="Garamond"/>
                <a:cs typeface="Garamond"/>
              </a:rPr>
              <a:t>a</a:t>
            </a:r>
            <a:r>
              <a:rPr sz="1800" spc="-5" dirty="0">
                <a:latin typeface="Garamond"/>
                <a:cs typeface="Garamond"/>
              </a:rPr>
              <a:t> homeless</a:t>
            </a:r>
            <a:r>
              <a:rPr sz="1800" spc="-10" dirty="0">
                <a:latin typeface="Garamond"/>
                <a:cs typeface="Garamond"/>
              </a:rPr>
              <a:t> </a:t>
            </a:r>
            <a:r>
              <a:rPr sz="1800" spc="-5" dirty="0">
                <a:latin typeface="Garamond"/>
                <a:cs typeface="Garamond"/>
              </a:rPr>
              <a:t>shelter</a:t>
            </a:r>
            <a:endParaRPr sz="1800" dirty="0">
              <a:latin typeface="Garamond"/>
              <a:cs typeface="Garamond"/>
            </a:endParaRPr>
          </a:p>
          <a:p>
            <a:pPr marL="756285" indent="-287020">
              <a:lnSpc>
                <a:spcPct val="100000"/>
              </a:lnSpc>
              <a:spcBef>
                <a:spcPts val="600"/>
              </a:spcBef>
              <a:buClr>
                <a:srgbClr val="2A5A6B"/>
              </a:buClr>
              <a:buFont typeface="Arial"/>
              <a:buChar char="–"/>
              <a:tabLst>
                <a:tab pos="756285" algn="l"/>
                <a:tab pos="756920" algn="l"/>
              </a:tabLst>
            </a:pPr>
            <a:r>
              <a:rPr sz="1800" spc="-10" dirty="0">
                <a:latin typeface="Garamond"/>
                <a:cs typeface="Garamond"/>
              </a:rPr>
              <a:t>Rehabilitation</a:t>
            </a:r>
            <a:r>
              <a:rPr sz="1800" spc="-5" dirty="0">
                <a:latin typeface="Garamond"/>
                <a:cs typeface="Garamond"/>
              </a:rPr>
              <a:t> or</a:t>
            </a:r>
            <a:r>
              <a:rPr sz="1800" spc="5" dirty="0">
                <a:latin typeface="Garamond"/>
                <a:cs typeface="Garamond"/>
              </a:rPr>
              <a:t> </a:t>
            </a:r>
            <a:r>
              <a:rPr sz="1800" dirty="0">
                <a:latin typeface="Garamond"/>
                <a:cs typeface="Garamond"/>
              </a:rPr>
              <a:t>construction</a:t>
            </a:r>
            <a:r>
              <a:rPr sz="1800" spc="-15" dirty="0">
                <a:latin typeface="Garamond"/>
                <a:cs typeface="Garamond"/>
              </a:rPr>
              <a:t> </a:t>
            </a:r>
            <a:r>
              <a:rPr sz="1800" spc="-5" dirty="0">
                <a:latin typeface="Garamond"/>
                <a:cs typeface="Garamond"/>
              </a:rPr>
              <a:t>of</a:t>
            </a:r>
            <a:r>
              <a:rPr sz="1800" spc="229" dirty="0">
                <a:latin typeface="Garamond"/>
                <a:cs typeface="Garamond"/>
              </a:rPr>
              <a:t> </a:t>
            </a:r>
            <a:r>
              <a:rPr sz="1800" spc="-5" dirty="0">
                <a:latin typeface="Garamond"/>
                <a:cs typeface="Garamond"/>
              </a:rPr>
              <a:t>facilities</a:t>
            </a:r>
            <a:r>
              <a:rPr sz="1800" spc="55" dirty="0">
                <a:latin typeface="Garamond"/>
                <a:cs typeface="Garamond"/>
              </a:rPr>
              <a:t> </a:t>
            </a:r>
            <a:r>
              <a:rPr sz="1800" spc="5" dirty="0">
                <a:latin typeface="Garamond"/>
                <a:cs typeface="Garamond"/>
              </a:rPr>
              <a:t>serving</a:t>
            </a:r>
            <a:r>
              <a:rPr sz="1800" spc="15" dirty="0">
                <a:latin typeface="Garamond"/>
                <a:cs typeface="Garamond"/>
              </a:rPr>
              <a:t> </a:t>
            </a:r>
            <a:r>
              <a:rPr sz="1800" spc="-5" dirty="0">
                <a:latin typeface="Garamond"/>
                <a:cs typeface="Garamond"/>
              </a:rPr>
              <a:t>persons</a:t>
            </a:r>
            <a:r>
              <a:rPr sz="1800" spc="-20" dirty="0">
                <a:latin typeface="Garamond"/>
                <a:cs typeface="Garamond"/>
              </a:rPr>
              <a:t> </a:t>
            </a:r>
            <a:r>
              <a:rPr sz="1800" spc="-5" dirty="0">
                <a:latin typeface="Garamond"/>
                <a:cs typeface="Garamond"/>
              </a:rPr>
              <a:t>with</a:t>
            </a:r>
            <a:r>
              <a:rPr sz="1800" spc="5" dirty="0">
                <a:latin typeface="Garamond"/>
                <a:cs typeface="Garamond"/>
              </a:rPr>
              <a:t> </a:t>
            </a:r>
            <a:r>
              <a:rPr sz="1800" spc="-5" dirty="0">
                <a:latin typeface="Garamond"/>
                <a:cs typeface="Garamond"/>
              </a:rPr>
              <a:t>disabilities</a:t>
            </a:r>
            <a:endParaRPr sz="1800" dirty="0">
              <a:latin typeface="Garamond"/>
              <a:cs typeface="Garamond"/>
            </a:endParaRPr>
          </a:p>
          <a:p>
            <a:pPr marL="756285" indent="-287020">
              <a:lnSpc>
                <a:spcPct val="100000"/>
              </a:lnSpc>
              <a:spcBef>
                <a:spcPts val="600"/>
              </a:spcBef>
              <a:buClr>
                <a:srgbClr val="2A5A6B"/>
              </a:buClr>
              <a:buFont typeface="Arial"/>
              <a:buChar char="–"/>
              <a:tabLst>
                <a:tab pos="756285" algn="l"/>
                <a:tab pos="756920" algn="l"/>
              </a:tabLst>
            </a:pPr>
            <a:r>
              <a:rPr sz="1800" spc="-10" dirty="0">
                <a:latin typeface="Garamond"/>
                <a:cs typeface="Garamond"/>
              </a:rPr>
              <a:t>Improvements</a:t>
            </a:r>
            <a:r>
              <a:rPr sz="1800" spc="-25" dirty="0">
                <a:latin typeface="Garamond"/>
                <a:cs typeface="Garamond"/>
              </a:rPr>
              <a:t> </a:t>
            </a:r>
            <a:r>
              <a:rPr sz="1800" dirty="0">
                <a:latin typeface="Garamond"/>
                <a:cs typeface="Garamond"/>
              </a:rPr>
              <a:t>to</a:t>
            </a:r>
            <a:r>
              <a:rPr sz="1800" spc="-15" dirty="0">
                <a:latin typeface="Garamond"/>
                <a:cs typeface="Garamond"/>
              </a:rPr>
              <a:t> </a:t>
            </a:r>
            <a:r>
              <a:rPr sz="1800" spc="-5" dirty="0">
                <a:latin typeface="Garamond"/>
                <a:cs typeface="Garamond"/>
              </a:rPr>
              <a:t>public</a:t>
            </a:r>
            <a:r>
              <a:rPr sz="1800" spc="-15" dirty="0">
                <a:latin typeface="Garamond"/>
                <a:cs typeface="Garamond"/>
              </a:rPr>
              <a:t> </a:t>
            </a:r>
            <a:r>
              <a:rPr sz="1800" spc="-5" dirty="0">
                <a:latin typeface="Garamond"/>
                <a:cs typeface="Garamond"/>
              </a:rPr>
              <a:t>libraries</a:t>
            </a:r>
            <a:endParaRPr sz="1800" dirty="0">
              <a:latin typeface="Garamond"/>
              <a:cs typeface="Garamond"/>
            </a:endParaRPr>
          </a:p>
          <a:p>
            <a:pPr marL="756285" indent="-287020">
              <a:lnSpc>
                <a:spcPct val="100000"/>
              </a:lnSpc>
              <a:spcBef>
                <a:spcPts val="600"/>
              </a:spcBef>
              <a:buClr>
                <a:srgbClr val="2A5A6B"/>
              </a:buClr>
              <a:buFont typeface="Arial"/>
              <a:buChar char="–"/>
              <a:tabLst>
                <a:tab pos="756285" algn="l"/>
                <a:tab pos="756920" algn="l"/>
              </a:tabLst>
            </a:pPr>
            <a:r>
              <a:rPr sz="1800" spc="-30" dirty="0">
                <a:latin typeface="Garamond"/>
                <a:cs typeface="Garamond"/>
              </a:rPr>
              <a:t>ADA</a:t>
            </a:r>
            <a:r>
              <a:rPr sz="1800" spc="-35" dirty="0">
                <a:latin typeface="Garamond"/>
                <a:cs typeface="Garamond"/>
              </a:rPr>
              <a:t> </a:t>
            </a:r>
            <a:r>
              <a:rPr sz="1800" spc="-5" dirty="0">
                <a:latin typeface="Garamond"/>
                <a:cs typeface="Garamond"/>
              </a:rPr>
              <a:t>modifications</a:t>
            </a:r>
            <a:endParaRPr sz="1800" dirty="0">
              <a:latin typeface="Garamond"/>
              <a:cs typeface="Garamond"/>
            </a:endParaRPr>
          </a:p>
          <a:p>
            <a:pPr marL="756285" indent="-287020">
              <a:lnSpc>
                <a:spcPct val="100000"/>
              </a:lnSpc>
              <a:spcBef>
                <a:spcPts val="600"/>
              </a:spcBef>
              <a:buClr>
                <a:srgbClr val="2A5A6B"/>
              </a:buClr>
              <a:buFont typeface="Arial"/>
              <a:buChar char="–"/>
              <a:tabLst>
                <a:tab pos="756285" algn="l"/>
                <a:tab pos="756920" algn="l"/>
              </a:tabLst>
            </a:pPr>
            <a:r>
              <a:rPr sz="1800" dirty="0">
                <a:latin typeface="Garamond"/>
                <a:cs typeface="Garamond"/>
              </a:rPr>
              <a:t>Installation</a:t>
            </a:r>
            <a:r>
              <a:rPr sz="1800" spc="-25" dirty="0">
                <a:latin typeface="Garamond"/>
                <a:cs typeface="Garamond"/>
              </a:rPr>
              <a:t> </a:t>
            </a:r>
            <a:r>
              <a:rPr sz="1800" dirty="0">
                <a:latin typeface="Garamond"/>
                <a:cs typeface="Garamond"/>
              </a:rPr>
              <a:t>of</a:t>
            </a:r>
            <a:r>
              <a:rPr sz="1800" spc="215" dirty="0">
                <a:latin typeface="Garamond"/>
                <a:cs typeface="Garamond"/>
              </a:rPr>
              <a:t> </a:t>
            </a:r>
            <a:r>
              <a:rPr sz="1800" spc="-5" dirty="0">
                <a:latin typeface="Garamond"/>
                <a:cs typeface="Garamond"/>
              </a:rPr>
              <a:t>broadband</a:t>
            </a:r>
            <a:r>
              <a:rPr sz="1800" spc="-50" dirty="0">
                <a:latin typeface="Garamond"/>
                <a:cs typeface="Garamond"/>
              </a:rPr>
              <a:t> </a:t>
            </a:r>
            <a:r>
              <a:rPr sz="1800" dirty="0">
                <a:latin typeface="Garamond"/>
                <a:cs typeface="Garamond"/>
              </a:rPr>
              <a:t>infrastructure</a:t>
            </a:r>
          </a:p>
          <a:p>
            <a:pPr marL="756285" indent="-287020">
              <a:lnSpc>
                <a:spcPct val="100000"/>
              </a:lnSpc>
              <a:spcBef>
                <a:spcPts val="605"/>
              </a:spcBef>
              <a:buClr>
                <a:srgbClr val="2A5A6B"/>
              </a:buClr>
              <a:buFont typeface="Arial"/>
              <a:buChar char="–"/>
              <a:tabLst>
                <a:tab pos="756285" algn="l"/>
                <a:tab pos="756920" algn="l"/>
              </a:tabLst>
            </a:pPr>
            <a:r>
              <a:rPr sz="1800" spc="-5" dirty="0">
                <a:latin typeface="Garamond"/>
                <a:cs typeface="Garamond"/>
              </a:rPr>
              <a:t>Housing</a:t>
            </a:r>
            <a:r>
              <a:rPr sz="1800" spc="-20" dirty="0">
                <a:latin typeface="Garamond"/>
                <a:cs typeface="Garamond"/>
              </a:rPr>
              <a:t> </a:t>
            </a:r>
            <a:r>
              <a:rPr sz="1800" spc="-10" dirty="0">
                <a:latin typeface="Garamond"/>
                <a:cs typeface="Garamond"/>
              </a:rPr>
              <a:t>Authority improvements</a:t>
            </a:r>
            <a:endParaRPr sz="1800" dirty="0">
              <a:latin typeface="Garamond"/>
              <a:cs typeface="Garamon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5808980"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15" dirty="0">
                <a:solidFill>
                  <a:srgbClr val="174658"/>
                </a:solidFill>
              </a:rPr>
              <a:t> </a:t>
            </a:r>
            <a:r>
              <a:rPr sz="4400" dirty="0">
                <a:solidFill>
                  <a:srgbClr val="174658"/>
                </a:solidFill>
              </a:rPr>
              <a:t>–</a:t>
            </a:r>
            <a:r>
              <a:rPr sz="4400" spc="-15" dirty="0">
                <a:solidFill>
                  <a:srgbClr val="174658"/>
                </a:solidFill>
              </a:rPr>
              <a:t> </a:t>
            </a:r>
            <a:r>
              <a:rPr sz="4400" spc="-5" dirty="0">
                <a:solidFill>
                  <a:srgbClr val="174658"/>
                </a:solidFill>
              </a:rPr>
              <a:t>Eligible</a:t>
            </a:r>
            <a:r>
              <a:rPr sz="4400" spc="-30" dirty="0">
                <a:solidFill>
                  <a:srgbClr val="174658"/>
                </a:solidFill>
              </a:rPr>
              <a:t> </a:t>
            </a:r>
            <a:r>
              <a:rPr sz="4400" dirty="0">
                <a:solidFill>
                  <a:srgbClr val="174658"/>
                </a:solidFill>
              </a:rPr>
              <a:t>Activities</a:t>
            </a:r>
            <a:endParaRPr sz="4400"/>
          </a:p>
        </p:txBody>
      </p:sp>
      <p:sp>
        <p:nvSpPr>
          <p:cNvPr id="3" name="object 3"/>
          <p:cNvSpPr txBox="1"/>
          <p:nvPr/>
        </p:nvSpPr>
        <p:spPr>
          <a:xfrm>
            <a:off x="535940" y="1606423"/>
            <a:ext cx="7338695" cy="3177152"/>
          </a:xfrm>
          <a:prstGeom prst="rect">
            <a:avLst/>
          </a:prstGeom>
        </p:spPr>
        <p:txBody>
          <a:bodyPr vert="horz" wrap="square" lIns="0" tIns="12065" rIns="0" bIns="0" rtlCol="0">
            <a:spAutoFit/>
          </a:bodyPr>
          <a:lstStyle/>
          <a:p>
            <a:pPr marL="12700" marR="5080">
              <a:lnSpc>
                <a:spcPct val="100000"/>
              </a:lnSpc>
              <a:spcBef>
                <a:spcPts val="95"/>
              </a:spcBef>
            </a:pPr>
            <a:r>
              <a:rPr sz="2400" b="1" spc="-10" dirty="0">
                <a:latin typeface="Garamond"/>
                <a:cs typeface="Garamond"/>
              </a:rPr>
              <a:t>Housing:</a:t>
            </a:r>
            <a:r>
              <a:rPr sz="2400" b="1" spc="50" dirty="0">
                <a:latin typeface="Times New Roman"/>
                <a:cs typeface="Times New Roman"/>
              </a:rPr>
              <a:t> </a:t>
            </a:r>
            <a:r>
              <a:rPr sz="2000" spc="-10" dirty="0">
                <a:latin typeface="Garamond"/>
                <a:cs typeface="Garamond"/>
              </a:rPr>
              <a:t>activities</a:t>
            </a:r>
            <a:r>
              <a:rPr sz="2000" spc="-5" dirty="0">
                <a:latin typeface="Garamond"/>
                <a:cs typeface="Garamond"/>
              </a:rPr>
              <a:t> to </a:t>
            </a:r>
            <a:r>
              <a:rPr sz="2000" spc="-10" dirty="0">
                <a:latin typeface="Garamond"/>
                <a:cs typeface="Garamond"/>
              </a:rPr>
              <a:t>foster safe,</a:t>
            </a:r>
            <a:r>
              <a:rPr lang="en-US" sz="2000" spc="-10" dirty="0">
                <a:latin typeface="Garamond"/>
                <a:cs typeface="Garamond"/>
              </a:rPr>
              <a:t> affordable </a:t>
            </a:r>
            <a:r>
              <a:rPr sz="2000" spc="-405" dirty="0">
                <a:latin typeface="Garamond"/>
                <a:cs typeface="Garamond"/>
              </a:rPr>
              <a:t> </a:t>
            </a:r>
            <a:r>
              <a:rPr sz="2000" spc="-685" dirty="0">
                <a:latin typeface="Garamond"/>
                <a:cs typeface="Garamond"/>
              </a:rPr>
              <a:t> </a:t>
            </a:r>
            <a:r>
              <a:rPr sz="2000" spc="-10" dirty="0">
                <a:latin typeface="Garamond"/>
                <a:cs typeface="Garamond"/>
              </a:rPr>
              <a:t>housing </a:t>
            </a:r>
            <a:r>
              <a:rPr sz="2000" dirty="0">
                <a:latin typeface="Garamond"/>
                <a:cs typeface="Garamond"/>
              </a:rPr>
              <a:t>opportunities </a:t>
            </a:r>
            <a:r>
              <a:rPr sz="2000" spc="-5" dirty="0">
                <a:latin typeface="Garamond"/>
                <a:cs typeface="Garamond"/>
              </a:rPr>
              <a:t>for low/moderate income </a:t>
            </a:r>
            <a:r>
              <a:rPr sz="2000" dirty="0">
                <a:latin typeface="Garamond"/>
                <a:cs typeface="Garamond"/>
              </a:rPr>
              <a:t> </a:t>
            </a:r>
            <a:r>
              <a:rPr sz="2000" spc="-20" dirty="0">
                <a:latin typeface="Garamond"/>
                <a:cs typeface="Garamond"/>
              </a:rPr>
              <a:t>households.</a:t>
            </a:r>
            <a:endParaRPr sz="2000" dirty="0">
              <a:latin typeface="Garamond"/>
              <a:cs typeface="Garamond"/>
            </a:endParaRPr>
          </a:p>
          <a:p>
            <a:pPr marL="12700">
              <a:lnSpc>
                <a:spcPct val="100000"/>
              </a:lnSpc>
              <a:spcBef>
                <a:spcPts val="2400"/>
              </a:spcBef>
            </a:pPr>
            <a:r>
              <a:rPr sz="2000" spc="-10" dirty="0">
                <a:latin typeface="Garamond"/>
                <a:cs typeface="Garamond"/>
              </a:rPr>
              <a:t>Activities</a:t>
            </a:r>
            <a:r>
              <a:rPr sz="2000" spc="-20" dirty="0">
                <a:latin typeface="Garamond"/>
                <a:cs typeface="Garamond"/>
              </a:rPr>
              <a:t> </a:t>
            </a:r>
            <a:r>
              <a:rPr sz="2000" spc="-5" dirty="0">
                <a:latin typeface="Garamond"/>
                <a:cs typeface="Garamond"/>
              </a:rPr>
              <a:t>eligible</a:t>
            </a:r>
            <a:r>
              <a:rPr sz="2000" spc="-25" dirty="0">
                <a:latin typeface="Garamond"/>
                <a:cs typeface="Garamond"/>
              </a:rPr>
              <a:t> </a:t>
            </a:r>
            <a:r>
              <a:rPr sz="2000" spc="-5" dirty="0">
                <a:latin typeface="Garamond"/>
                <a:cs typeface="Garamond"/>
              </a:rPr>
              <a:t>include:</a:t>
            </a:r>
            <a:endParaRPr sz="2000" dirty="0">
              <a:latin typeface="Garamond"/>
              <a:cs typeface="Garamond"/>
            </a:endParaRPr>
          </a:p>
          <a:p>
            <a:pPr marL="756285" indent="-287020">
              <a:lnSpc>
                <a:spcPct val="100000"/>
              </a:lnSpc>
              <a:spcBef>
                <a:spcPts val="575"/>
              </a:spcBef>
              <a:buClr>
                <a:srgbClr val="2A5A6B"/>
              </a:buClr>
              <a:buFont typeface="Arial"/>
              <a:buChar char="–"/>
              <a:tabLst>
                <a:tab pos="756285" algn="l"/>
                <a:tab pos="756920" algn="l"/>
              </a:tabLst>
            </a:pPr>
            <a:r>
              <a:rPr sz="2000" spc="-10" dirty="0">
                <a:latin typeface="Garamond"/>
                <a:cs typeface="Garamond"/>
              </a:rPr>
              <a:t>Housing</a:t>
            </a:r>
            <a:r>
              <a:rPr sz="2000" spc="-20" dirty="0">
                <a:latin typeface="Garamond"/>
                <a:cs typeface="Garamond"/>
              </a:rPr>
              <a:t> </a:t>
            </a:r>
            <a:r>
              <a:rPr sz="2000" spc="-5" dirty="0">
                <a:latin typeface="Garamond"/>
                <a:cs typeface="Garamond"/>
              </a:rPr>
              <a:t>rehabilitation</a:t>
            </a:r>
            <a:r>
              <a:rPr sz="2000" spc="20" dirty="0">
                <a:latin typeface="Garamond"/>
                <a:cs typeface="Garamond"/>
              </a:rPr>
              <a:t> </a:t>
            </a:r>
            <a:r>
              <a:rPr sz="2000" dirty="0">
                <a:latin typeface="Garamond"/>
                <a:cs typeface="Garamond"/>
              </a:rPr>
              <a:t>programs</a:t>
            </a:r>
          </a:p>
          <a:p>
            <a:pPr marL="756285" indent="-287020">
              <a:lnSpc>
                <a:spcPct val="100000"/>
              </a:lnSpc>
              <a:spcBef>
                <a:spcPts val="530"/>
              </a:spcBef>
              <a:buClr>
                <a:srgbClr val="2A5A6B"/>
              </a:buClr>
              <a:buFont typeface="Arial"/>
              <a:buChar char="–"/>
              <a:tabLst>
                <a:tab pos="756285" algn="l"/>
                <a:tab pos="756920" algn="l"/>
              </a:tabLst>
            </a:pPr>
            <a:r>
              <a:rPr sz="2000" spc="5" dirty="0">
                <a:latin typeface="Garamond"/>
                <a:cs typeface="Garamond"/>
              </a:rPr>
              <a:t>Energy</a:t>
            </a:r>
            <a:r>
              <a:rPr sz="2000" spc="10" dirty="0">
                <a:latin typeface="Garamond"/>
                <a:cs typeface="Garamond"/>
              </a:rPr>
              <a:t> </a:t>
            </a:r>
            <a:r>
              <a:rPr sz="2000" spc="-5" dirty="0">
                <a:latin typeface="Garamond"/>
                <a:cs typeface="Garamond"/>
              </a:rPr>
              <a:t>efficiency</a:t>
            </a:r>
            <a:r>
              <a:rPr sz="2000" spc="5" dirty="0">
                <a:latin typeface="Garamond"/>
                <a:cs typeface="Garamond"/>
              </a:rPr>
              <a:t> </a:t>
            </a:r>
            <a:r>
              <a:rPr sz="2000" spc="-5" dirty="0">
                <a:latin typeface="Garamond"/>
                <a:cs typeface="Garamond"/>
              </a:rPr>
              <a:t>&amp;</a:t>
            </a:r>
            <a:r>
              <a:rPr sz="2000" spc="-10" dirty="0">
                <a:latin typeface="Garamond"/>
                <a:cs typeface="Garamond"/>
              </a:rPr>
              <a:t> weatherization</a:t>
            </a:r>
            <a:r>
              <a:rPr sz="2000" spc="35" dirty="0">
                <a:latin typeface="Garamond"/>
                <a:cs typeface="Garamond"/>
              </a:rPr>
              <a:t> </a:t>
            </a:r>
            <a:r>
              <a:rPr sz="2000" dirty="0">
                <a:latin typeface="Garamond"/>
                <a:cs typeface="Garamond"/>
              </a:rPr>
              <a:t>programs</a:t>
            </a:r>
          </a:p>
          <a:p>
            <a:pPr marL="756285" indent="-287020">
              <a:lnSpc>
                <a:spcPct val="100000"/>
              </a:lnSpc>
              <a:spcBef>
                <a:spcPts val="530"/>
              </a:spcBef>
              <a:buClr>
                <a:srgbClr val="2A5A6B"/>
              </a:buClr>
              <a:buFont typeface="Arial"/>
              <a:buChar char="–"/>
              <a:tabLst>
                <a:tab pos="756285" algn="l"/>
                <a:tab pos="756920" algn="l"/>
              </a:tabLst>
            </a:pPr>
            <a:r>
              <a:rPr sz="2000" spc="-15" dirty="0">
                <a:latin typeface="Garamond"/>
                <a:cs typeface="Garamond"/>
              </a:rPr>
              <a:t>Conversion</a:t>
            </a:r>
            <a:r>
              <a:rPr sz="2000" spc="30" dirty="0">
                <a:latin typeface="Garamond"/>
                <a:cs typeface="Garamond"/>
              </a:rPr>
              <a:t> </a:t>
            </a:r>
            <a:r>
              <a:rPr sz="2000" spc="-5" dirty="0">
                <a:latin typeface="Garamond"/>
                <a:cs typeface="Garamond"/>
              </a:rPr>
              <a:t>of</a:t>
            </a:r>
            <a:r>
              <a:rPr sz="2000" spc="295" dirty="0">
                <a:latin typeface="Garamond"/>
                <a:cs typeface="Garamond"/>
              </a:rPr>
              <a:t> </a:t>
            </a:r>
            <a:r>
              <a:rPr sz="2000" spc="-5" dirty="0">
                <a:latin typeface="Garamond"/>
                <a:cs typeface="Garamond"/>
              </a:rPr>
              <a:t>closed</a:t>
            </a:r>
            <a:r>
              <a:rPr sz="2000" spc="5" dirty="0">
                <a:latin typeface="Garamond"/>
                <a:cs typeface="Garamond"/>
              </a:rPr>
              <a:t> </a:t>
            </a:r>
            <a:r>
              <a:rPr sz="2000" spc="-5" dirty="0">
                <a:latin typeface="Garamond"/>
                <a:cs typeface="Garamond"/>
              </a:rPr>
              <a:t>buildings to</a:t>
            </a:r>
            <a:r>
              <a:rPr sz="2000" dirty="0">
                <a:latin typeface="Garamond"/>
                <a:cs typeface="Garamond"/>
              </a:rPr>
              <a:t> </a:t>
            </a:r>
            <a:r>
              <a:rPr sz="2000" spc="-10" dirty="0">
                <a:latin typeface="Garamond"/>
                <a:cs typeface="Garamond"/>
              </a:rPr>
              <a:t>residential</a:t>
            </a:r>
            <a:r>
              <a:rPr sz="2000" dirty="0">
                <a:latin typeface="Garamond"/>
                <a:cs typeface="Garamond"/>
              </a:rPr>
              <a:t> use</a:t>
            </a:r>
          </a:p>
          <a:p>
            <a:pPr marL="756285" indent="-287020">
              <a:lnSpc>
                <a:spcPct val="100000"/>
              </a:lnSpc>
              <a:spcBef>
                <a:spcPts val="530"/>
              </a:spcBef>
              <a:buClr>
                <a:srgbClr val="2A5A6B"/>
              </a:buClr>
              <a:buFont typeface="Arial"/>
              <a:buChar char="–"/>
              <a:tabLst>
                <a:tab pos="756285" algn="l"/>
                <a:tab pos="756920" algn="l"/>
              </a:tabLst>
            </a:pPr>
            <a:r>
              <a:rPr sz="2000" spc="-10" dirty="0">
                <a:latin typeface="Garamond"/>
                <a:cs typeface="Garamond"/>
              </a:rPr>
              <a:t>Rehabilitation</a:t>
            </a:r>
            <a:r>
              <a:rPr sz="2000" spc="40" dirty="0">
                <a:latin typeface="Garamond"/>
                <a:cs typeface="Garamond"/>
              </a:rPr>
              <a:t> </a:t>
            </a:r>
            <a:r>
              <a:rPr sz="2000" spc="-5" dirty="0">
                <a:latin typeface="Garamond"/>
                <a:cs typeface="Garamond"/>
              </a:rPr>
              <a:t>of</a:t>
            </a:r>
            <a:r>
              <a:rPr sz="2000" spc="285" dirty="0">
                <a:latin typeface="Garamond"/>
                <a:cs typeface="Garamond"/>
              </a:rPr>
              <a:t> </a:t>
            </a:r>
            <a:r>
              <a:rPr sz="2000" spc="-5" dirty="0">
                <a:latin typeface="Garamond"/>
                <a:cs typeface="Garamond"/>
              </a:rPr>
              <a:t>housing</a:t>
            </a:r>
            <a:r>
              <a:rPr sz="2000" dirty="0">
                <a:latin typeface="Garamond"/>
                <a:cs typeface="Garamond"/>
              </a:rPr>
              <a:t> </a:t>
            </a:r>
            <a:r>
              <a:rPr sz="2000" spc="-5" dirty="0">
                <a:latin typeface="Garamond"/>
                <a:cs typeface="Garamond"/>
              </a:rPr>
              <a:t>for</a:t>
            </a:r>
            <a:r>
              <a:rPr sz="2000" dirty="0">
                <a:latin typeface="Garamond"/>
                <a:cs typeface="Garamond"/>
              </a:rPr>
              <a:t> </a:t>
            </a:r>
            <a:r>
              <a:rPr sz="2000" spc="-10" dirty="0">
                <a:latin typeface="Garamond"/>
                <a:cs typeface="Garamond"/>
              </a:rPr>
              <a:t>rent</a:t>
            </a:r>
            <a:r>
              <a:rPr sz="2000" spc="15" dirty="0">
                <a:latin typeface="Garamond"/>
                <a:cs typeface="Garamond"/>
              </a:rPr>
              <a:t> </a:t>
            </a:r>
            <a:r>
              <a:rPr sz="2000" spc="-5" dirty="0">
                <a:latin typeface="Garamond"/>
                <a:cs typeface="Garamond"/>
              </a:rPr>
              <a:t>or sale</a:t>
            </a:r>
            <a:endParaRPr sz="2000" dirty="0">
              <a:latin typeface="Garamond"/>
              <a:cs typeface="Garamond"/>
            </a:endParaRPr>
          </a:p>
          <a:p>
            <a:pPr marL="756285" indent="-287020">
              <a:lnSpc>
                <a:spcPct val="100000"/>
              </a:lnSpc>
              <a:spcBef>
                <a:spcPts val="525"/>
              </a:spcBef>
              <a:buClr>
                <a:srgbClr val="2A5A6B"/>
              </a:buClr>
              <a:buFont typeface="Arial"/>
              <a:buChar char="–"/>
              <a:tabLst>
                <a:tab pos="756285" algn="l"/>
                <a:tab pos="756920" algn="l"/>
              </a:tabLst>
            </a:pPr>
            <a:r>
              <a:rPr sz="2000" spc="-5" dirty="0">
                <a:latin typeface="Garamond"/>
                <a:cs typeface="Garamond"/>
              </a:rPr>
              <a:t>Acquisition</a:t>
            </a:r>
            <a:r>
              <a:rPr sz="2000" spc="-25" dirty="0">
                <a:latin typeface="Garamond"/>
                <a:cs typeface="Garamond"/>
              </a:rPr>
              <a:t> </a:t>
            </a:r>
            <a:r>
              <a:rPr sz="2000" spc="-5" dirty="0">
                <a:latin typeface="Garamond"/>
                <a:cs typeface="Garamond"/>
              </a:rPr>
              <a:t>&amp; site</a:t>
            </a:r>
            <a:r>
              <a:rPr sz="2000" spc="-15" dirty="0">
                <a:latin typeface="Garamond"/>
                <a:cs typeface="Garamond"/>
              </a:rPr>
              <a:t> </a:t>
            </a:r>
            <a:r>
              <a:rPr sz="2000" spc="-10" dirty="0">
                <a:latin typeface="Garamond"/>
                <a:cs typeface="Garamond"/>
              </a:rPr>
              <a:t>improvements</a:t>
            </a:r>
            <a:r>
              <a:rPr sz="2000" spc="35" dirty="0">
                <a:latin typeface="Garamond"/>
                <a:cs typeface="Garamond"/>
              </a:rPr>
              <a:t> </a:t>
            </a:r>
            <a:r>
              <a:rPr sz="2000" spc="-5" dirty="0">
                <a:latin typeface="Garamond"/>
                <a:cs typeface="Garamond"/>
              </a:rPr>
              <a:t>for</a:t>
            </a:r>
            <a:r>
              <a:rPr sz="2000" dirty="0">
                <a:latin typeface="Garamond"/>
                <a:cs typeface="Garamond"/>
              </a:rPr>
              <a:t> </a:t>
            </a:r>
            <a:r>
              <a:rPr sz="2000" spc="-10" dirty="0">
                <a:latin typeface="Garamond"/>
                <a:cs typeface="Garamond"/>
              </a:rPr>
              <a:t>housing</a:t>
            </a:r>
            <a:endParaRPr sz="2000" dirty="0">
              <a:latin typeface="Garamond"/>
              <a:cs typeface="Garamon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5808980"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CDBG</a:t>
            </a:r>
            <a:r>
              <a:rPr sz="4400" spc="-15" dirty="0">
                <a:solidFill>
                  <a:srgbClr val="174658"/>
                </a:solidFill>
              </a:rPr>
              <a:t> </a:t>
            </a:r>
            <a:r>
              <a:rPr sz="4400" dirty="0">
                <a:solidFill>
                  <a:srgbClr val="174658"/>
                </a:solidFill>
              </a:rPr>
              <a:t>–</a:t>
            </a:r>
            <a:r>
              <a:rPr sz="4400" spc="-15" dirty="0">
                <a:solidFill>
                  <a:srgbClr val="174658"/>
                </a:solidFill>
              </a:rPr>
              <a:t> </a:t>
            </a:r>
            <a:r>
              <a:rPr sz="4400" spc="-5" dirty="0">
                <a:solidFill>
                  <a:srgbClr val="174658"/>
                </a:solidFill>
              </a:rPr>
              <a:t>Eligible</a:t>
            </a:r>
            <a:r>
              <a:rPr sz="4400" spc="-30" dirty="0">
                <a:solidFill>
                  <a:srgbClr val="174658"/>
                </a:solidFill>
              </a:rPr>
              <a:t> </a:t>
            </a:r>
            <a:r>
              <a:rPr sz="4400" dirty="0">
                <a:solidFill>
                  <a:srgbClr val="174658"/>
                </a:solidFill>
              </a:rPr>
              <a:t>Activities</a:t>
            </a:r>
            <a:endParaRPr sz="4400"/>
          </a:p>
        </p:txBody>
      </p:sp>
      <p:sp>
        <p:nvSpPr>
          <p:cNvPr id="3" name="object 3"/>
          <p:cNvSpPr txBox="1"/>
          <p:nvPr/>
        </p:nvSpPr>
        <p:spPr>
          <a:xfrm>
            <a:off x="535940" y="1606423"/>
            <a:ext cx="7383780" cy="5279009"/>
          </a:xfrm>
          <a:prstGeom prst="rect">
            <a:avLst/>
          </a:prstGeom>
        </p:spPr>
        <p:txBody>
          <a:bodyPr vert="horz" wrap="square" lIns="0" tIns="10795" rIns="0" bIns="0" rtlCol="0">
            <a:spAutoFit/>
          </a:bodyPr>
          <a:lstStyle/>
          <a:p>
            <a:pPr marL="12700" marR="5080">
              <a:lnSpc>
                <a:spcPct val="100299"/>
              </a:lnSpc>
              <a:spcBef>
                <a:spcPts val="85"/>
              </a:spcBef>
            </a:pPr>
            <a:r>
              <a:rPr lang="en-US" sz="2200" b="1" spc="-10" dirty="0">
                <a:latin typeface="Garamond"/>
                <a:cs typeface="Garamond"/>
              </a:rPr>
              <a:t>Other Eligible Activities</a:t>
            </a:r>
          </a:p>
          <a:p>
            <a:pPr marL="12700" marR="5080">
              <a:lnSpc>
                <a:spcPct val="100299"/>
              </a:lnSpc>
              <a:spcBef>
                <a:spcPts val="85"/>
              </a:spcBef>
            </a:pPr>
            <a:endParaRPr lang="en-US" b="1" spc="-10" dirty="0">
              <a:latin typeface="Garamond"/>
              <a:cs typeface="Garamond"/>
            </a:endParaRPr>
          </a:p>
          <a:p>
            <a:pPr marL="298450" marR="5080" indent="-285750">
              <a:lnSpc>
                <a:spcPct val="100299"/>
              </a:lnSpc>
              <a:spcBef>
                <a:spcPts val="85"/>
              </a:spcBef>
              <a:buFont typeface="Arial" panose="020B0604020202020204" pitchFamily="34" charset="0"/>
              <a:buChar char="•"/>
            </a:pPr>
            <a:r>
              <a:rPr b="1" spc="-10" dirty="0">
                <a:latin typeface="Garamond"/>
                <a:cs typeface="Garamond"/>
              </a:rPr>
              <a:t>Economic</a:t>
            </a:r>
            <a:r>
              <a:rPr b="1" spc="10" dirty="0">
                <a:latin typeface="Times New Roman"/>
                <a:cs typeface="Times New Roman"/>
              </a:rPr>
              <a:t> </a:t>
            </a:r>
            <a:r>
              <a:rPr b="1" spc="-75" dirty="0">
                <a:latin typeface="Garamond"/>
                <a:cs typeface="Garamond"/>
              </a:rPr>
              <a:t>Development: </a:t>
            </a:r>
            <a:r>
              <a:rPr b="1" spc="-685" dirty="0">
                <a:latin typeface="Times New Roman"/>
                <a:cs typeface="Times New Roman"/>
              </a:rPr>
              <a:t> </a:t>
            </a:r>
            <a:r>
              <a:rPr spc="-10" dirty="0">
                <a:latin typeface="Garamond"/>
                <a:cs typeface="Garamond"/>
              </a:rPr>
              <a:t>activities</a:t>
            </a:r>
            <a:r>
              <a:rPr spc="5" dirty="0">
                <a:latin typeface="Garamond"/>
                <a:cs typeface="Garamond"/>
              </a:rPr>
              <a:t> </a:t>
            </a:r>
            <a:r>
              <a:rPr dirty="0">
                <a:latin typeface="Garamond"/>
                <a:cs typeface="Garamond"/>
              </a:rPr>
              <a:t>to </a:t>
            </a:r>
            <a:r>
              <a:rPr spc="-5" dirty="0">
                <a:latin typeface="Garamond"/>
                <a:cs typeface="Garamond"/>
              </a:rPr>
              <a:t>foster</a:t>
            </a:r>
            <a:r>
              <a:rPr spc="-10" dirty="0">
                <a:latin typeface="Garamond"/>
                <a:cs typeface="Garamond"/>
              </a:rPr>
              <a:t> </a:t>
            </a:r>
            <a:r>
              <a:rPr spc="-5" dirty="0">
                <a:latin typeface="Garamond"/>
                <a:cs typeface="Garamond"/>
              </a:rPr>
              <a:t>economic </a:t>
            </a:r>
            <a:r>
              <a:rPr spc="-20" dirty="0">
                <a:latin typeface="Garamond"/>
                <a:cs typeface="Garamond"/>
              </a:rPr>
              <a:t>opportunity,</a:t>
            </a:r>
            <a:r>
              <a:rPr dirty="0">
                <a:latin typeface="Garamond"/>
                <a:cs typeface="Garamond"/>
              </a:rPr>
              <a:t> including </a:t>
            </a:r>
            <a:r>
              <a:rPr spc="5" dirty="0">
                <a:latin typeface="Garamond"/>
                <a:cs typeface="Garamond"/>
              </a:rPr>
              <a:t> </a:t>
            </a:r>
            <a:r>
              <a:rPr dirty="0">
                <a:latin typeface="Garamond"/>
                <a:cs typeface="Garamond"/>
              </a:rPr>
              <a:t>microenterprise </a:t>
            </a:r>
            <a:r>
              <a:rPr spc="-5" dirty="0">
                <a:latin typeface="Garamond"/>
                <a:cs typeface="Garamond"/>
              </a:rPr>
              <a:t>and </a:t>
            </a:r>
            <a:r>
              <a:rPr dirty="0">
                <a:latin typeface="Garamond"/>
                <a:cs typeface="Garamond"/>
              </a:rPr>
              <a:t>small </a:t>
            </a:r>
            <a:r>
              <a:rPr spc="-5" dirty="0">
                <a:latin typeface="Garamond"/>
                <a:cs typeface="Garamond"/>
              </a:rPr>
              <a:t>business </a:t>
            </a:r>
            <a:r>
              <a:rPr spc="-10" dirty="0">
                <a:latin typeface="Garamond"/>
                <a:cs typeface="Garamond"/>
              </a:rPr>
              <a:t>development, </a:t>
            </a:r>
            <a:r>
              <a:rPr spc="-5" dirty="0">
                <a:latin typeface="Garamond"/>
                <a:cs typeface="Garamond"/>
              </a:rPr>
              <a:t>commercial </a:t>
            </a:r>
            <a:r>
              <a:rPr dirty="0">
                <a:latin typeface="Garamond"/>
                <a:cs typeface="Garamond"/>
              </a:rPr>
              <a:t> </a:t>
            </a:r>
            <a:r>
              <a:rPr spc="-5" dirty="0">
                <a:latin typeface="Garamond"/>
                <a:cs typeface="Garamond"/>
              </a:rPr>
              <a:t>and</a:t>
            </a:r>
            <a:r>
              <a:rPr spc="5" dirty="0">
                <a:latin typeface="Garamond"/>
                <a:cs typeface="Garamond"/>
              </a:rPr>
              <a:t> </a:t>
            </a:r>
            <a:r>
              <a:rPr dirty="0">
                <a:latin typeface="Garamond"/>
                <a:cs typeface="Garamond"/>
              </a:rPr>
              <a:t>industrial</a:t>
            </a:r>
            <a:r>
              <a:rPr spc="-10" dirty="0">
                <a:latin typeface="Garamond"/>
                <a:cs typeface="Garamond"/>
              </a:rPr>
              <a:t> development,</a:t>
            </a:r>
            <a:r>
              <a:rPr spc="20" dirty="0">
                <a:latin typeface="Garamond"/>
                <a:cs typeface="Garamond"/>
              </a:rPr>
              <a:t> </a:t>
            </a:r>
            <a:r>
              <a:rPr spc="-5" dirty="0">
                <a:latin typeface="Garamond"/>
                <a:cs typeface="Garamond"/>
              </a:rPr>
              <a:t>and </a:t>
            </a:r>
            <a:r>
              <a:rPr dirty="0">
                <a:latin typeface="Garamond"/>
                <a:cs typeface="Garamond"/>
              </a:rPr>
              <a:t>job </a:t>
            </a:r>
            <a:r>
              <a:rPr spc="-5" dirty="0">
                <a:latin typeface="Garamond"/>
                <a:cs typeface="Garamond"/>
              </a:rPr>
              <a:t>creation,</a:t>
            </a:r>
            <a:r>
              <a:rPr spc="15" dirty="0">
                <a:latin typeface="Garamond"/>
                <a:cs typeface="Garamond"/>
              </a:rPr>
              <a:t> </a:t>
            </a:r>
            <a:r>
              <a:rPr dirty="0">
                <a:latin typeface="Garamond"/>
                <a:cs typeface="Garamond"/>
              </a:rPr>
              <a:t>job </a:t>
            </a:r>
            <a:r>
              <a:rPr spc="-5" dirty="0">
                <a:latin typeface="Garamond"/>
                <a:cs typeface="Garamond"/>
              </a:rPr>
              <a:t>retention, </a:t>
            </a:r>
            <a:r>
              <a:rPr dirty="0">
                <a:latin typeface="Garamond"/>
                <a:cs typeface="Garamond"/>
              </a:rPr>
              <a:t> </a:t>
            </a:r>
            <a:r>
              <a:rPr spc="-5" dirty="0">
                <a:latin typeface="Garamond"/>
                <a:cs typeface="Garamond"/>
              </a:rPr>
              <a:t>and</a:t>
            </a:r>
            <a:r>
              <a:rPr spc="-10" dirty="0">
                <a:latin typeface="Garamond"/>
                <a:cs typeface="Garamond"/>
              </a:rPr>
              <a:t> </a:t>
            </a:r>
            <a:r>
              <a:rPr dirty="0">
                <a:latin typeface="Garamond"/>
                <a:cs typeface="Garamond"/>
              </a:rPr>
              <a:t>job training </a:t>
            </a:r>
            <a:r>
              <a:rPr spc="-15" dirty="0">
                <a:latin typeface="Garamond"/>
                <a:cs typeface="Garamond"/>
              </a:rPr>
              <a:t>activities.</a:t>
            </a:r>
            <a:endParaRPr lang="en-US" dirty="0">
              <a:latin typeface="Garamond"/>
              <a:cs typeface="Garamond"/>
            </a:endParaRPr>
          </a:p>
          <a:p>
            <a:pPr marL="756285" indent="-287020">
              <a:lnSpc>
                <a:spcPct val="100000"/>
              </a:lnSpc>
              <a:spcBef>
                <a:spcPts val="545"/>
              </a:spcBef>
              <a:buClr>
                <a:srgbClr val="2A5A6B"/>
              </a:buClr>
              <a:buFont typeface="Arial"/>
              <a:buChar char="–"/>
              <a:tabLst>
                <a:tab pos="756285" algn="l"/>
                <a:tab pos="756920" algn="l"/>
              </a:tabLst>
            </a:pPr>
            <a:r>
              <a:rPr spc="-25" dirty="0">
                <a:latin typeface="Garamond"/>
                <a:cs typeface="Garamond"/>
              </a:rPr>
              <a:t>Technical</a:t>
            </a:r>
            <a:r>
              <a:rPr spc="20" dirty="0">
                <a:latin typeface="Garamond"/>
                <a:cs typeface="Garamond"/>
              </a:rPr>
              <a:t> </a:t>
            </a:r>
            <a:r>
              <a:rPr spc="-10" dirty="0">
                <a:latin typeface="Garamond"/>
                <a:cs typeface="Garamond"/>
              </a:rPr>
              <a:t>assistance</a:t>
            </a:r>
            <a:r>
              <a:rPr spc="5" dirty="0">
                <a:latin typeface="Garamond"/>
                <a:cs typeface="Garamond"/>
              </a:rPr>
              <a:t> </a:t>
            </a:r>
            <a:r>
              <a:rPr spc="-10" dirty="0">
                <a:latin typeface="Garamond"/>
                <a:cs typeface="Garamond"/>
              </a:rPr>
              <a:t>and</a:t>
            </a:r>
            <a:r>
              <a:rPr spc="20" dirty="0">
                <a:latin typeface="Garamond"/>
                <a:cs typeface="Garamond"/>
              </a:rPr>
              <a:t> </a:t>
            </a:r>
            <a:r>
              <a:rPr spc="-15" dirty="0">
                <a:latin typeface="Garamond"/>
                <a:cs typeface="Garamond"/>
              </a:rPr>
              <a:t>workshops</a:t>
            </a:r>
            <a:r>
              <a:rPr spc="50" dirty="0">
                <a:latin typeface="Garamond"/>
                <a:cs typeface="Garamond"/>
              </a:rPr>
              <a:t> </a:t>
            </a:r>
            <a:r>
              <a:rPr spc="-5" dirty="0">
                <a:latin typeface="Garamond"/>
                <a:cs typeface="Garamond"/>
              </a:rPr>
              <a:t>for</a:t>
            </a:r>
            <a:r>
              <a:rPr spc="10" dirty="0">
                <a:latin typeface="Garamond"/>
                <a:cs typeface="Garamond"/>
              </a:rPr>
              <a:t> </a:t>
            </a:r>
            <a:r>
              <a:rPr spc="-5" dirty="0">
                <a:latin typeface="Garamond"/>
                <a:cs typeface="Garamond"/>
              </a:rPr>
              <a:t>small</a:t>
            </a:r>
            <a:r>
              <a:rPr spc="10" dirty="0">
                <a:latin typeface="Garamond"/>
                <a:cs typeface="Garamond"/>
              </a:rPr>
              <a:t> </a:t>
            </a:r>
            <a:r>
              <a:rPr spc="-5" dirty="0">
                <a:latin typeface="Garamond"/>
                <a:cs typeface="Garamond"/>
              </a:rPr>
              <a:t>businesses</a:t>
            </a:r>
            <a:endParaRPr dirty="0">
              <a:latin typeface="Garamond"/>
              <a:cs typeface="Garamond"/>
            </a:endParaRPr>
          </a:p>
          <a:p>
            <a:pPr marL="756285" indent="-287020">
              <a:lnSpc>
                <a:spcPct val="100000"/>
              </a:lnSpc>
              <a:spcBef>
                <a:spcPts val="535"/>
              </a:spcBef>
              <a:buClr>
                <a:srgbClr val="2A5A6B"/>
              </a:buClr>
              <a:buFont typeface="Arial"/>
              <a:buChar char="–"/>
              <a:tabLst>
                <a:tab pos="756285" algn="l"/>
                <a:tab pos="756920" algn="l"/>
              </a:tabLst>
            </a:pPr>
            <a:r>
              <a:rPr spc="-5" dirty="0">
                <a:latin typeface="Garamond"/>
                <a:cs typeface="Garamond"/>
              </a:rPr>
              <a:t>Grant</a:t>
            </a:r>
            <a:r>
              <a:rPr spc="20" dirty="0">
                <a:latin typeface="Garamond"/>
                <a:cs typeface="Garamond"/>
              </a:rPr>
              <a:t> </a:t>
            </a:r>
            <a:r>
              <a:rPr dirty="0">
                <a:latin typeface="Garamond"/>
                <a:cs typeface="Garamond"/>
              </a:rPr>
              <a:t>programs</a:t>
            </a:r>
            <a:r>
              <a:rPr spc="25" dirty="0">
                <a:latin typeface="Garamond"/>
                <a:cs typeface="Garamond"/>
              </a:rPr>
              <a:t> </a:t>
            </a:r>
            <a:r>
              <a:rPr spc="-5" dirty="0">
                <a:latin typeface="Garamond"/>
                <a:cs typeface="Garamond"/>
              </a:rPr>
              <a:t>for</a:t>
            </a:r>
            <a:r>
              <a:rPr spc="10" dirty="0">
                <a:latin typeface="Garamond"/>
                <a:cs typeface="Garamond"/>
              </a:rPr>
              <a:t> </a:t>
            </a:r>
            <a:r>
              <a:rPr spc="-5" dirty="0">
                <a:latin typeface="Garamond"/>
                <a:cs typeface="Garamond"/>
              </a:rPr>
              <a:t>small </a:t>
            </a:r>
            <a:r>
              <a:rPr spc="-10" dirty="0">
                <a:latin typeface="Garamond"/>
                <a:cs typeface="Garamond"/>
              </a:rPr>
              <a:t>businesses</a:t>
            </a:r>
            <a:endParaRPr dirty="0">
              <a:latin typeface="Garamond"/>
              <a:cs typeface="Garamond"/>
            </a:endParaRPr>
          </a:p>
          <a:p>
            <a:pPr marL="756285" indent="-287020">
              <a:lnSpc>
                <a:spcPct val="100000"/>
              </a:lnSpc>
              <a:spcBef>
                <a:spcPts val="525"/>
              </a:spcBef>
              <a:buClr>
                <a:srgbClr val="2A5A6B"/>
              </a:buClr>
              <a:buFont typeface="Arial"/>
              <a:buChar char="–"/>
              <a:tabLst>
                <a:tab pos="756285" algn="l"/>
                <a:tab pos="756920" algn="l"/>
              </a:tabLst>
            </a:pPr>
            <a:r>
              <a:rPr spc="-20" dirty="0">
                <a:latin typeface="Garamond"/>
                <a:cs typeface="Garamond"/>
              </a:rPr>
              <a:t>Façade</a:t>
            </a:r>
            <a:r>
              <a:rPr spc="-5" dirty="0">
                <a:latin typeface="Garamond"/>
                <a:cs typeface="Garamond"/>
              </a:rPr>
              <a:t> </a:t>
            </a:r>
            <a:r>
              <a:rPr spc="-10" dirty="0">
                <a:latin typeface="Garamond"/>
                <a:cs typeface="Garamond"/>
              </a:rPr>
              <a:t>improvement</a:t>
            </a:r>
            <a:r>
              <a:rPr dirty="0">
                <a:latin typeface="Garamond"/>
                <a:cs typeface="Garamond"/>
              </a:rPr>
              <a:t> programs</a:t>
            </a:r>
          </a:p>
          <a:p>
            <a:pPr marL="756285" indent="-287020">
              <a:lnSpc>
                <a:spcPct val="100000"/>
              </a:lnSpc>
              <a:spcBef>
                <a:spcPts val="530"/>
              </a:spcBef>
              <a:buClr>
                <a:srgbClr val="2A5A6B"/>
              </a:buClr>
              <a:buFont typeface="Arial"/>
              <a:buChar char="–"/>
              <a:tabLst>
                <a:tab pos="756285" algn="l"/>
                <a:tab pos="756920" algn="l"/>
              </a:tabLst>
            </a:pPr>
            <a:r>
              <a:rPr spc="-5" dirty="0">
                <a:latin typeface="Garamond"/>
                <a:cs typeface="Garamond"/>
              </a:rPr>
              <a:t>Lending</a:t>
            </a:r>
            <a:r>
              <a:rPr spc="15" dirty="0">
                <a:latin typeface="Garamond"/>
                <a:cs typeface="Garamond"/>
              </a:rPr>
              <a:t> </a:t>
            </a:r>
            <a:r>
              <a:rPr dirty="0">
                <a:latin typeface="Garamond"/>
                <a:cs typeface="Garamond"/>
              </a:rPr>
              <a:t>programs</a:t>
            </a:r>
            <a:r>
              <a:rPr spc="55" dirty="0">
                <a:latin typeface="Garamond"/>
                <a:cs typeface="Garamond"/>
              </a:rPr>
              <a:t> </a:t>
            </a:r>
            <a:r>
              <a:rPr spc="-5" dirty="0">
                <a:latin typeface="Garamond"/>
                <a:cs typeface="Garamond"/>
              </a:rPr>
              <a:t>to</a:t>
            </a:r>
            <a:r>
              <a:rPr spc="-10" dirty="0">
                <a:latin typeface="Garamond"/>
                <a:cs typeface="Garamond"/>
              </a:rPr>
              <a:t> for-profits</a:t>
            </a:r>
            <a:endParaRPr lang="en-US" spc="-10" dirty="0">
              <a:latin typeface="Garamond"/>
              <a:cs typeface="Garamond"/>
            </a:endParaRPr>
          </a:p>
          <a:p>
            <a:pPr marL="469265">
              <a:lnSpc>
                <a:spcPct val="100000"/>
              </a:lnSpc>
              <a:spcBef>
                <a:spcPts val="530"/>
              </a:spcBef>
              <a:buClr>
                <a:srgbClr val="2A5A6B"/>
              </a:buClr>
              <a:tabLst>
                <a:tab pos="756285" algn="l"/>
                <a:tab pos="756920" algn="l"/>
              </a:tabLst>
            </a:pPr>
            <a:endParaRPr lang="en-US" spc="-10" dirty="0">
              <a:latin typeface="Garamond"/>
              <a:cs typeface="Garamond"/>
            </a:endParaRPr>
          </a:p>
          <a:p>
            <a:pPr marL="298450" marR="5080" indent="-285750">
              <a:lnSpc>
                <a:spcPct val="100299"/>
              </a:lnSpc>
              <a:spcBef>
                <a:spcPts val="85"/>
              </a:spcBef>
              <a:buFont typeface="Arial" panose="020B0604020202020204" pitchFamily="34" charset="0"/>
              <a:buChar char="•"/>
            </a:pPr>
            <a:r>
              <a:rPr lang="en-US" b="1" spc="-10" dirty="0">
                <a:latin typeface="Garamond"/>
                <a:cs typeface="Garamond"/>
              </a:rPr>
              <a:t>Real Property</a:t>
            </a:r>
          </a:p>
          <a:p>
            <a:pPr marL="755650" marR="5080" lvl="1" indent="-285750">
              <a:lnSpc>
                <a:spcPct val="100299"/>
              </a:lnSpc>
              <a:spcBef>
                <a:spcPts val="85"/>
              </a:spcBef>
              <a:buFont typeface="Arial" panose="020B0604020202020204" pitchFamily="34" charset="0"/>
              <a:buChar char="•"/>
            </a:pPr>
            <a:r>
              <a:rPr lang="en-US" spc="-5" dirty="0">
                <a:latin typeface="Garamond"/>
                <a:cs typeface="Garamond"/>
              </a:rPr>
              <a:t>Acquisition – fundability based on reuse of property</a:t>
            </a:r>
          </a:p>
          <a:p>
            <a:pPr marL="755650" marR="5080" lvl="1" indent="-285750">
              <a:lnSpc>
                <a:spcPct val="100299"/>
              </a:lnSpc>
              <a:spcBef>
                <a:spcPts val="85"/>
              </a:spcBef>
              <a:buFont typeface="Arial" panose="020B0604020202020204" pitchFamily="34" charset="0"/>
              <a:buChar char="•"/>
            </a:pPr>
            <a:r>
              <a:rPr lang="en-US" spc="-5" dirty="0">
                <a:latin typeface="Garamond"/>
                <a:cs typeface="Garamond"/>
              </a:rPr>
              <a:t>Relocation – expenses to relocate residents during a project</a:t>
            </a:r>
          </a:p>
          <a:p>
            <a:pPr marL="755650" marR="5080" lvl="1" indent="-285750">
              <a:lnSpc>
                <a:spcPct val="100299"/>
              </a:lnSpc>
              <a:spcBef>
                <a:spcPts val="85"/>
              </a:spcBef>
              <a:buFont typeface="Arial" panose="020B0604020202020204" pitchFamily="34" charset="0"/>
              <a:buChar char="•"/>
            </a:pPr>
            <a:r>
              <a:rPr lang="en-US" spc="-5" dirty="0">
                <a:latin typeface="Garamond"/>
                <a:cs typeface="Garamond"/>
              </a:rPr>
              <a:t>Demolition</a:t>
            </a:r>
          </a:p>
          <a:p>
            <a:pPr marL="755650" marR="5080" lvl="1" indent="-285750">
              <a:lnSpc>
                <a:spcPct val="100299"/>
              </a:lnSpc>
              <a:spcBef>
                <a:spcPts val="85"/>
              </a:spcBef>
              <a:buFont typeface="Arial" panose="020B0604020202020204" pitchFamily="34" charset="0"/>
              <a:buChar char="•"/>
            </a:pPr>
            <a:endParaRPr lang="en-US" spc="-5" dirty="0">
              <a:latin typeface="Garamond"/>
              <a:cs typeface="Garamond"/>
            </a:endParaRPr>
          </a:p>
          <a:p>
            <a:pPr marL="298450" marR="5080" indent="-285750">
              <a:lnSpc>
                <a:spcPct val="100299"/>
              </a:lnSpc>
              <a:spcBef>
                <a:spcPts val="85"/>
              </a:spcBef>
              <a:buFont typeface="Arial" panose="020B0604020202020204" pitchFamily="34" charset="0"/>
              <a:buChar char="•"/>
            </a:pPr>
            <a:r>
              <a:rPr lang="en-US" b="1" spc="-10" dirty="0">
                <a:latin typeface="Garamond"/>
                <a:cs typeface="Garamond"/>
              </a:rPr>
              <a:t>Administration &amp; Planning</a:t>
            </a:r>
          </a:p>
          <a:p>
            <a:pPr marL="755650" marR="5080" lvl="1" indent="-285750">
              <a:lnSpc>
                <a:spcPct val="100299"/>
              </a:lnSpc>
              <a:spcBef>
                <a:spcPts val="85"/>
              </a:spcBef>
              <a:buFont typeface="Arial" panose="020B0604020202020204" pitchFamily="34" charset="0"/>
              <a:buChar char="•"/>
            </a:pPr>
            <a:endParaRPr lang="en-US" spc="-10" dirty="0">
              <a:latin typeface="Garamond"/>
              <a:cs typeface="Garamon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3429761"/>
            <a:ext cx="2362200" cy="0"/>
          </a:xfrm>
          <a:custGeom>
            <a:avLst/>
            <a:gdLst/>
            <a:ahLst/>
            <a:cxnLst/>
            <a:rect l="l" t="t" r="r" b="b"/>
            <a:pathLst>
              <a:path w="2362200">
                <a:moveTo>
                  <a:pt x="0" y="0"/>
                </a:moveTo>
                <a:lnTo>
                  <a:pt x="2362200" y="0"/>
                </a:lnTo>
              </a:path>
            </a:pathLst>
          </a:custGeom>
          <a:ln w="28956">
            <a:solidFill>
              <a:srgbClr val="E26C17"/>
            </a:solidFill>
          </a:ln>
        </p:spPr>
        <p:txBody>
          <a:bodyPr wrap="square" lIns="0" tIns="0" rIns="0" bIns="0" rtlCol="0"/>
          <a:lstStyle/>
          <a:p>
            <a:endParaRPr/>
          </a:p>
        </p:txBody>
      </p:sp>
      <p:sp>
        <p:nvSpPr>
          <p:cNvPr id="4" name="object 4"/>
          <p:cNvSpPr txBox="1">
            <a:spLocks noGrp="1"/>
          </p:cNvSpPr>
          <p:nvPr>
            <p:ph type="title"/>
          </p:nvPr>
        </p:nvSpPr>
        <p:spPr>
          <a:xfrm>
            <a:off x="801116" y="2491181"/>
            <a:ext cx="5025390" cy="635000"/>
          </a:xfrm>
          <a:prstGeom prst="rect">
            <a:avLst/>
          </a:prstGeom>
        </p:spPr>
        <p:txBody>
          <a:bodyPr vert="horz" wrap="square" lIns="0" tIns="12065" rIns="0" bIns="0" rtlCol="0">
            <a:spAutoFit/>
          </a:bodyPr>
          <a:lstStyle/>
          <a:p>
            <a:pPr marL="12700">
              <a:lnSpc>
                <a:spcPct val="100000"/>
              </a:lnSpc>
              <a:spcBef>
                <a:spcPts val="95"/>
              </a:spcBef>
            </a:pPr>
            <a:r>
              <a:rPr spc="-10" dirty="0">
                <a:solidFill>
                  <a:srgbClr val="F0EFEF"/>
                </a:solidFill>
              </a:rPr>
              <a:t>GRANT</a:t>
            </a:r>
            <a:r>
              <a:rPr spc="-75" dirty="0">
                <a:solidFill>
                  <a:srgbClr val="F0EFEF"/>
                </a:solidFill>
              </a:rPr>
              <a:t> </a:t>
            </a:r>
            <a:r>
              <a:rPr spc="-15" dirty="0">
                <a:solidFill>
                  <a:srgbClr val="F0EFEF"/>
                </a:solidFill>
              </a:rPr>
              <a:t>REQUIREMENTS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272" y="428371"/>
            <a:ext cx="4277360" cy="635000"/>
          </a:xfrm>
          <a:prstGeom prst="rect">
            <a:avLst/>
          </a:prstGeom>
        </p:spPr>
        <p:txBody>
          <a:bodyPr vert="horz" wrap="square" lIns="0" tIns="12065" rIns="0" bIns="0" rtlCol="0">
            <a:spAutoFit/>
          </a:bodyPr>
          <a:lstStyle/>
          <a:p>
            <a:pPr marL="12700">
              <a:lnSpc>
                <a:spcPct val="100000"/>
              </a:lnSpc>
              <a:spcBef>
                <a:spcPts val="95"/>
              </a:spcBef>
            </a:pPr>
            <a:r>
              <a:rPr spc="-30" dirty="0">
                <a:solidFill>
                  <a:srgbClr val="174658"/>
                </a:solidFill>
              </a:rPr>
              <a:t>Grant </a:t>
            </a:r>
            <a:r>
              <a:rPr spc="-20" dirty="0">
                <a:solidFill>
                  <a:srgbClr val="174658"/>
                </a:solidFill>
              </a:rPr>
              <a:t>Requirements</a:t>
            </a:r>
          </a:p>
        </p:txBody>
      </p:sp>
      <p:sp>
        <p:nvSpPr>
          <p:cNvPr id="3" name="object 3"/>
          <p:cNvSpPr txBox="1"/>
          <p:nvPr/>
        </p:nvSpPr>
        <p:spPr>
          <a:xfrm>
            <a:off x="535940" y="1379269"/>
            <a:ext cx="7985125" cy="3371436"/>
          </a:xfrm>
          <a:prstGeom prst="rect">
            <a:avLst/>
          </a:prstGeom>
        </p:spPr>
        <p:txBody>
          <a:bodyPr vert="horz" wrap="square" lIns="0" tIns="90170" rIns="0" bIns="0" rtlCol="0">
            <a:spAutoFit/>
          </a:bodyPr>
          <a:lstStyle/>
          <a:p>
            <a:pPr marL="355600" indent="-342900">
              <a:lnSpc>
                <a:spcPct val="100000"/>
              </a:lnSpc>
              <a:spcBef>
                <a:spcPts val="710"/>
              </a:spcBef>
              <a:buClr>
                <a:srgbClr val="2A5A6B"/>
              </a:buClr>
              <a:buFont typeface="Arial"/>
              <a:buChar char="•"/>
              <a:tabLst>
                <a:tab pos="354965" algn="l"/>
                <a:tab pos="355600" algn="l"/>
              </a:tabLst>
            </a:pPr>
            <a:r>
              <a:rPr sz="2400" spc="-15" dirty="0">
                <a:latin typeface="Garamond"/>
                <a:cs typeface="Garamond"/>
              </a:rPr>
              <a:t>Receiving</a:t>
            </a:r>
            <a:r>
              <a:rPr sz="2400" spc="-5" dirty="0">
                <a:latin typeface="Garamond"/>
                <a:cs typeface="Garamond"/>
              </a:rPr>
              <a:t> </a:t>
            </a:r>
            <a:r>
              <a:rPr sz="2400" dirty="0">
                <a:latin typeface="Garamond"/>
                <a:cs typeface="Garamond"/>
              </a:rPr>
              <a:t>a</a:t>
            </a:r>
            <a:r>
              <a:rPr sz="2400" spc="5" dirty="0">
                <a:latin typeface="Garamond"/>
                <a:cs typeface="Garamond"/>
              </a:rPr>
              <a:t> </a:t>
            </a:r>
            <a:r>
              <a:rPr sz="2400" dirty="0">
                <a:latin typeface="Garamond"/>
                <a:cs typeface="Garamond"/>
              </a:rPr>
              <a:t>federal</a:t>
            </a:r>
            <a:r>
              <a:rPr sz="2400" spc="-5" dirty="0">
                <a:latin typeface="Garamond"/>
                <a:cs typeface="Garamond"/>
              </a:rPr>
              <a:t> </a:t>
            </a:r>
            <a:r>
              <a:rPr sz="2400" spc="10" dirty="0">
                <a:latin typeface="Garamond"/>
                <a:cs typeface="Garamond"/>
              </a:rPr>
              <a:t>grant</a:t>
            </a:r>
            <a:r>
              <a:rPr sz="2400" spc="-10" dirty="0">
                <a:latin typeface="Garamond"/>
                <a:cs typeface="Garamond"/>
              </a:rPr>
              <a:t> </a:t>
            </a:r>
            <a:r>
              <a:rPr sz="2400" dirty="0">
                <a:latin typeface="Garamond"/>
                <a:cs typeface="Garamond"/>
              </a:rPr>
              <a:t>through</a:t>
            </a:r>
            <a:r>
              <a:rPr sz="2400" spc="-15" dirty="0">
                <a:latin typeface="Garamond"/>
                <a:cs typeface="Garamond"/>
              </a:rPr>
              <a:t> </a:t>
            </a:r>
            <a:r>
              <a:rPr lang="en-US" sz="2400" dirty="0">
                <a:latin typeface="Garamond"/>
                <a:cs typeface="Garamond"/>
              </a:rPr>
              <a:t>Lehigh County </a:t>
            </a:r>
            <a:r>
              <a:rPr sz="2400" dirty="0">
                <a:latin typeface="Garamond"/>
                <a:cs typeface="Garamond"/>
              </a:rPr>
              <a:t>means:</a:t>
            </a:r>
          </a:p>
          <a:p>
            <a:pPr marL="756285" lvl="1" indent="-287020">
              <a:lnSpc>
                <a:spcPct val="100000"/>
              </a:lnSpc>
              <a:spcBef>
                <a:spcPts val="509"/>
              </a:spcBef>
              <a:buClr>
                <a:srgbClr val="2A5A6B"/>
              </a:buClr>
              <a:buFont typeface="Arial"/>
              <a:buChar char="–"/>
              <a:tabLst>
                <a:tab pos="756285" algn="l"/>
                <a:tab pos="756920" algn="l"/>
              </a:tabLst>
            </a:pPr>
            <a:r>
              <a:rPr sz="2000" spc="-5" dirty="0">
                <a:latin typeface="Garamond"/>
                <a:cs typeface="Garamond"/>
              </a:rPr>
              <a:t>Complying</a:t>
            </a:r>
            <a:r>
              <a:rPr sz="2000" spc="15" dirty="0">
                <a:latin typeface="Garamond"/>
                <a:cs typeface="Garamond"/>
              </a:rPr>
              <a:t> </a:t>
            </a:r>
            <a:r>
              <a:rPr sz="2000" spc="-5" dirty="0">
                <a:latin typeface="Garamond"/>
                <a:cs typeface="Garamond"/>
              </a:rPr>
              <a:t>with</a:t>
            </a:r>
            <a:r>
              <a:rPr sz="2000" spc="20" dirty="0">
                <a:latin typeface="Garamond"/>
                <a:cs typeface="Garamond"/>
              </a:rPr>
              <a:t> </a:t>
            </a:r>
            <a:r>
              <a:rPr sz="2000" spc="-5" dirty="0">
                <a:latin typeface="Garamond"/>
                <a:cs typeface="Garamond"/>
              </a:rPr>
              <a:t>all</a:t>
            </a:r>
            <a:r>
              <a:rPr sz="2000" spc="15" dirty="0">
                <a:latin typeface="Garamond"/>
                <a:cs typeface="Garamond"/>
              </a:rPr>
              <a:t> </a:t>
            </a:r>
            <a:r>
              <a:rPr sz="2000" spc="-5" dirty="0">
                <a:latin typeface="Garamond"/>
                <a:cs typeface="Garamond"/>
              </a:rPr>
              <a:t>applicable</a:t>
            </a:r>
            <a:r>
              <a:rPr sz="2000" spc="15" dirty="0">
                <a:latin typeface="Garamond"/>
                <a:cs typeface="Garamond"/>
              </a:rPr>
              <a:t> </a:t>
            </a:r>
            <a:r>
              <a:rPr sz="2000" dirty="0">
                <a:latin typeface="Garamond"/>
                <a:cs typeface="Garamond"/>
              </a:rPr>
              <a:t>federal</a:t>
            </a:r>
            <a:r>
              <a:rPr sz="2000" spc="-25" dirty="0">
                <a:latin typeface="Garamond"/>
                <a:cs typeface="Garamond"/>
              </a:rPr>
              <a:t> </a:t>
            </a:r>
            <a:r>
              <a:rPr sz="2000" spc="-5" dirty="0">
                <a:latin typeface="Garamond"/>
                <a:cs typeface="Garamond"/>
              </a:rPr>
              <a:t>and</a:t>
            </a:r>
            <a:r>
              <a:rPr sz="2000" spc="5" dirty="0">
                <a:latin typeface="Garamond"/>
                <a:cs typeface="Garamond"/>
              </a:rPr>
              <a:t> </a:t>
            </a:r>
            <a:r>
              <a:rPr sz="2000" dirty="0">
                <a:latin typeface="Garamond"/>
                <a:cs typeface="Garamond"/>
              </a:rPr>
              <a:t>local</a:t>
            </a:r>
            <a:r>
              <a:rPr sz="2000" spc="5" dirty="0">
                <a:latin typeface="Garamond"/>
                <a:cs typeface="Garamond"/>
              </a:rPr>
              <a:t> </a:t>
            </a:r>
            <a:r>
              <a:rPr sz="2000" dirty="0">
                <a:latin typeface="Garamond"/>
                <a:cs typeface="Garamond"/>
              </a:rPr>
              <a:t>requirements</a:t>
            </a:r>
          </a:p>
          <a:p>
            <a:pPr marL="756285" lvl="1" indent="-287020">
              <a:lnSpc>
                <a:spcPct val="100000"/>
              </a:lnSpc>
              <a:spcBef>
                <a:spcPts val="480"/>
              </a:spcBef>
              <a:buClr>
                <a:srgbClr val="2A5A6B"/>
              </a:buClr>
              <a:buFont typeface="Arial"/>
              <a:buChar char="–"/>
              <a:tabLst>
                <a:tab pos="756285" algn="l"/>
                <a:tab pos="756920" algn="l"/>
              </a:tabLst>
            </a:pPr>
            <a:r>
              <a:rPr sz="2000" dirty="0">
                <a:latin typeface="Garamond"/>
                <a:cs typeface="Garamond"/>
              </a:rPr>
              <a:t>Keeping</a:t>
            </a:r>
            <a:r>
              <a:rPr sz="2000" spc="-5" dirty="0">
                <a:latin typeface="Garamond"/>
                <a:cs typeface="Garamond"/>
              </a:rPr>
              <a:t> </a:t>
            </a:r>
            <a:r>
              <a:rPr sz="2000" dirty="0">
                <a:latin typeface="Garamond"/>
                <a:cs typeface="Garamond"/>
              </a:rPr>
              <a:t>records</a:t>
            </a:r>
            <a:r>
              <a:rPr sz="2000" spc="-25" dirty="0">
                <a:latin typeface="Garamond"/>
                <a:cs typeface="Garamond"/>
              </a:rPr>
              <a:t> </a:t>
            </a:r>
            <a:r>
              <a:rPr sz="2000" dirty="0">
                <a:latin typeface="Garamond"/>
                <a:cs typeface="Garamond"/>
              </a:rPr>
              <a:t>for</a:t>
            </a:r>
            <a:r>
              <a:rPr sz="2000" spc="5" dirty="0">
                <a:latin typeface="Garamond"/>
                <a:cs typeface="Garamond"/>
              </a:rPr>
              <a:t> </a:t>
            </a:r>
            <a:r>
              <a:rPr sz="2000" spc="-5" dirty="0">
                <a:latin typeface="Garamond"/>
                <a:cs typeface="Garamond"/>
              </a:rPr>
              <a:t>at</a:t>
            </a:r>
            <a:r>
              <a:rPr sz="2000" spc="5" dirty="0">
                <a:latin typeface="Garamond"/>
                <a:cs typeface="Garamond"/>
              </a:rPr>
              <a:t> </a:t>
            </a:r>
            <a:r>
              <a:rPr sz="2000" dirty="0">
                <a:latin typeface="Garamond"/>
                <a:cs typeface="Garamond"/>
              </a:rPr>
              <a:t>least 5</a:t>
            </a:r>
            <a:r>
              <a:rPr sz="2000" spc="-5" dirty="0">
                <a:latin typeface="Garamond"/>
                <a:cs typeface="Garamond"/>
              </a:rPr>
              <a:t> </a:t>
            </a:r>
            <a:r>
              <a:rPr sz="2000" dirty="0">
                <a:latin typeface="Garamond"/>
                <a:cs typeface="Garamond"/>
              </a:rPr>
              <a:t>years</a:t>
            </a:r>
            <a:r>
              <a:rPr sz="2000" spc="-30" dirty="0">
                <a:latin typeface="Garamond"/>
                <a:cs typeface="Garamond"/>
              </a:rPr>
              <a:t> </a:t>
            </a:r>
            <a:r>
              <a:rPr sz="2000" spc="-5" dirty="0">
                <a:latin typeface="Garamond"/>
                <a:cs typeface="Garamond"/>
              </a:rPr>
              <a:t>after</a:t>
            </a:r>
            <a:r>
              <a:rPr sz="2000" dirty="0">
                <a:latin typeface="Garamond"/>
                <a:cs typeface="Garamond"/>
              </a:rPr>
              <a:t> program/project</a:t>
            </a:r>
            <a:r>
              <a:rPr sz="2000" spc="-30" dirty="0">
                <a:latin typeface="Garamond"/>
                <a:cs typeface="Garamond"/>
              </a:rPr>
              <a:t> </a:t>
            </a:r>
            <a:r>
              <a:rPr sz="2000" dirty="0">
                <a:latin typeface="Garamond"/>
                <a:cs typeface="Garamond"/>
              </a:rPr>
              <a:t>completion</a:t>
            </a:r>
          </a:p>
          <a:p>
            <a:pPr marL="756285" lvl="1" indent="-287020">
              <a:lnSpc>
                <a:spcPct val="100000"/>
              </a:lnSpc>
              <a:spcBef>
                <a:spcPts val="480"/>
              </a:spcBef>
              <a:buClr>
                <a:srgbClr val="2A5A6B"/>
              </a:buClr>
              <a:buFont typeface="Arial"/>
              <a:buChar char="–"/>
              <a:tabLst>
                <a:tab pos="756285" algn="l"/>
                <a:tab pos="756920" algn="l"/>
              </a:tabLst>
            </a:pPr>
            <a:r>
              <a:rPr sz="2000" spc="-5" dirty="0">
                <a:latin typeface="Garamond"/>
                <a:cs typeface="Garamond"/>
              </a:rPr>
              <a:t>Maintaining</a:t>
            </a:r>
            <a:r>
              <a:rPr sz="2000" spc="10" dirty="0">
                <a:latin typeface="Garamond"/>
                <a:cs typeface="Garamond"/>
              </a:rPr>
              <a:t> </a:t>
            </a:r>
            <a:r>
              <a:rPr sz="2000" dirty="0">
                <a:latin typeface="Garamond"/>
                <a:cs typeface="Garamond"/>
              </a:rPr>
              <a:t>a strong</a:t>
            </a:r>
            <a:r>
              <a:rPr sz="2000" spc="-10" dirty="0">
                <a:latin typeface="Garamond"/>
                <a:cs typeface="Garamond"/>
              </a:rPr>
              <a:t> </a:t>
            </a:r>
            <a:r>
              <a:rPr sz="2000" dirty="0">
                <a:latin typeface="Garamond"/>
                <a:cs typeface="Garamond"/>
              </a:rPr>
              <a:t>fiscal</a:t>
            </a:r>
            <a:r>
              <a:rPr sz="2000" spc="5" dirty="0">
                <a:latin typeface="Garamond"/>
                <a:cs typeface="Garamond"/>
              </a:rPr>
              <a:t> management</a:t>
            </a:r>
            <a:r>
              <a:rPr sz="2000" spc="-35" dirty="0">
                <a:latin typeface="Garamond"/>
                <a:cs typeface="Garamond"/>
              </a:rPr>
              <a:t> </a:t>
            </a:r>
            <a:r>
              <a:rPr sz="2000" dirty="0">
                <a:latin typeface="Garamond"/>
                <a:cs typeface="Garamond"/>
              </a:rPr>
              <a:t>system</a:t>
            </a:r>
          </a:p>
          <a:p>
            <a:pPr marL="756285" lvl="1" indent="-287020">
              <a:lnSpc>
                <a:spcPct val="100000"/>
              </a:lnSpc>
              <a:spcBef>
                <a:spcPts val="480"/>
              </a:spcBef>
              <a:buClr>
                <a:srgbClr val="2A5A6B"/>
              </a:buClr>
              <a:buFont typeface="Arial"/>
              <a:buChar char="–"/>
              <a:tabLst>
                <a:tab pos="756285" algn="l"/>
                <a:tab pos="756920" algn="l"/>
              </a:tabLst>
            </a:pPr>
            <a:r>
              <a:rPr sz="2000" spc="5" dirty="0">
                <a:latin typeface="Garamond"/>
                <a:cs typeface="Garamond"/>
              </a:rPr>
              <a:t>Agreeing</a:t>
            </a:r>
            <a:r>
              <a:rPr sz="2000" spc="-5" dirty="0">
                <a:latin typeface="Garamond"/>
                <a:cs typeface="Garamond"/>
              </a:rPr>
              <a:t> </a:t>
            </a:r>
            <a:r>
              <a:rPr sz="2000" dirty="0">
                <a:latin typeface="Garamond"/>
                <a:cs typeface="Garamond"/>
              </a:rPr>
              <a:t>to </a:t>
            </a:r>
            <a:r>
              <a:rPr sz="2000" spc="-5" dirty="0">
                <a:latin typeface="Garamond"/>
                <a:cs typeface="Garamond"/>
              </a:rPr>
              <a:t>be</a:t>
            </a:r>
            <a:r>
              <a:rPr sz="2000" dirty="0">
                <a:latin typeface="Garamond"/>
                <a:cs typeface="Garamond"/>
              </a:rPr>
              <a:t> monitored </a:t>
            </a:r>
            <a:r>
              <a:rPr sz="2000" spc="-15" dirty="0">
                <a:latin typeface="Garamond"/>
                <a:cs typeface="Garamond"/>
              </a:rPr>
              <a:t>by</a:t>
            </a:r>
            <a:r>
              <a:rPr sz="2000" spc="5" dirty="0">
                <a:latin typeface="Garamond"/>
                <a:cs typeface="Garamond"/>
              </a:rPr>
              <a:t> </a:t>
            </a:r>
            <a:r>
              <a:rPr sz="2000" spc="-5" dirty="0">
                <a:latin typeface="Garamond"/>
                <a:cs typeface="Garamond"/>
              </a:rPr>
              <a:t>HUD</a:t>
            </a:r>
            <a:r>
              <a:rPr sz="2000" spc="-25" dirty="0">
                <a:latin typeface="Garamond"/>
                <a:cs typeface="Garamond"/>
              </a:rPr>
              <a:t> </a:t>
            </a:r>
            <a:r>
              <a:rPr sz="2000" dirty="0">
                <a:latin typeface="Garamond"/>
                <a:cs typeface="Garamond"/>
              </a:rPr>
              <a:t>&amp;</a:t>
            </a:r>
            <a:r>
              <a:rPr sz="2000" spc="10" dirty="0">
                <a:latin typeface="Garamond"/>
                <a:cs typeface="Garamond"/>
              </a:rPr>
              <a:t> </a:t>
            </a:r>
            <a:r>
              <a:rPr lang="en-US" sz="2000" spc="-5" dirty="0">
                <a:latin typeface="Garamond"/>
                <a:cs typeface="Garamond"/>
              </a:rPr>
              <a:t>Lehigh County </a:t>
            </a:r>
            <a:r>
              <a:rPr sz="2000" spc="-5" dirty="0">
                <a:latin typeface="Garamond"/>
                <a:cs typeface="Garamond"/>
              </a:rPr>
              <a:t>at</a:t>
            </a:r>
            <a:r>
              <a:rPr sz="2000" dirty="0">
                <a:latin typeface="Garamond"/>
                <a:cs typeface="Garamond"/>
              </a:rPr>
              <a:t> </a:t>
            </a:r>
            <a:r>
              <a:rPr sz="2000" spc="-5" dirty="0">
                <a:latin typeface="Garamond"/>
                <a:cs typeface="Garamond"/>
              </a:rPr>
              <a:t>any</a:t>
            </a:r>
            <a:r>
              <a:rPr sz="2000" dirty="0">
                <a:latin typeface="Garamond"/>
                <a:cs typeface="Garamond"/>
              </a:rPr>
              <a:t> time</a:t>
            </a:r>
          </a:p>
          <a:p>
            <a:pPr marL="756285" lvl="1" indent="-287020">
              <a:lnSpc>
                <a:spcPct val="100000"/>
              </a:lnSpc>
              <a:spcBef>
                <a:spcPts val="480"/>
              </a:spcBef>
              <a:buClr>
                <a:srgbClr val="2A5A6B"/>
              </a:buClr>
              <a:buFont typeface="Arial"/>
              <a:buChar char="–"/>
              <a:tabLst>
                <a:tab pos="756285" algn="l"/>
                <a:tab pos="756920" algn="l"/>
              </a:tabLst>
            </a:pPr>
            <a:r>
              <a:rPr sz="2000" dirty="0">
                <a:latin typeface="Garamond"/>
                <a:cs typeface="Garamond"/>
              </a:rPr>
              <a:t>Submitting timely</a:t>
            </a:r>
            <a:r>
              <a:rPr sz="2000" spc="5" dirty="0">
                <a:latin typeface="Garamond"/>
                <a:cs typeface="Garamond"/>
              </a:rPr>
              <a:t> </a:t>
            </a:r>
            <a:r>
              <a:rPr sz="2000" dirty="0">
                <a:latin typeface="Garamond"/>
                <a:cs typeface="Garamond"/>
              </a:rPr>
              <a:t>quarterly</a:t>
            </a:r>
            <a:r>
              <a:rPr sz="2000" spc="-30" dirty="0">
                <a:latin typeface="Garamond"/>
                <a:cs typeface="Garamond"/>
              </a:rPr>
              <a:t> </a:t>
            </a:r>
            <a:r>
              <a:rPr sz="2000" spc="-5" dirty="0">
                <a:latin typeface="Garamond"/>
                <a:cs typeface="Garamond"/>
              </a:rPr>
              <a:t>and annual</a:t>
            </a:r>
            <a:r>
              <a:rPr sz="2000" dirty="0">
                <a:latin typeface="Garamond"/>
                <a:cs typeface="Garamond"/>
              </a:rPr>
              <a:t> </a:t>
            </a:r>
            <a:r>
              <a:rPr sz="2000" spc="5" dirty="0">
                <a:latin typeface="Garamond"/>
                <a:cs typeface="Garamond"/>
              </a:rPr>
              <a:t>reports</a:t>
            </a:r>
            <a:endParaRPr sz="2000" dirty="0">
              <a:latin typeface="Garamond"/>
              <a:cs typeface="Garamond"/>
            </a:endParaRPr>
          </a:p>
          <a:p>
            <a:pPr marL="756285" lvl="1" indent="-287020">
              <a:lnSpc>
                <a:spcPct val="100000"/>
              </a:lnSpc>
              <a:spcBef>
                <a:spcPts val="480"/>
              </a:spcBef>
              <a:buClr>
                <a:srgbClr val="2A5A6B"/>
              </a:buClr>
              <a:buFont typeface="Arial"/>
              <a:buChar char="–"/>
              <a:tabLst>
                <a:tab pos="756285" algn="l"/>
                <a:tab pos="756920" algn="l"/>
              </a:tabLst>
            </a:pPr>
            <a:r>
              <a:rPr sz="2000" spc="-5" dirty="0">
                <a:latin typeface="Garamond"/>
                <a:cs typeface="Garamond"/>
              </a:rPr>
              <a:t>Complying</a:t>
            </a:r>
            <a:r>
              <a:rPr sz="2000" spc="10" dirty="0">
                <a:latin typeface="Garamond"/>
                <a:cs typeface="Garamond"/>
              </a:rPr>
              <a:t> </a:t>
            </a:r>
            <a:r>
              <a:rPr sz="2000" spc="-5" dirty="0">
                <a:latin typeface="Garamond"/>
                <a:cs typeface="Garamond"/>
              </a:rPr>
              <a:t>with</a:t>
            </a:r>
            <a:r>
              <a:rPr sz="2000" spc="20" dirty="0">
                <a:latin typeface="Garamond"/>
                <a:cs typeface="Garamond"/>
              </a:rPr>
              <a:t> </a:t>
            </a:r>
            <a:r>
              <a:rPr sz="2000" dirty="0">
                <a:latin typeface="Garamond"/>
                <a:cs typeface="Garamond"/>
              </a:rPr>
              <a:t>contract </a:t>
            </a:r>
            <a:r>
              <a:rPr sz="2000" spc="10" dirty="0">
                <a:latin typeface="Garamond"/>
                <a:cs typeface="Garamond"/>
              </a:rPr>
              <a:t>terms</a:t>
            </a:r>
            <a:r>
              <a:rPr lang="en-US" sz="2000" spc="10" dirty="0">
                <a:latin typeface="Garamond"/>
                <a:cs typeface="Garamond"/>
              </a:rPr>
              <a:t>;</a:t>
            </a:r>
            <a:r>
              <a:rPr lang="en-US" sz="2000" spc="-20" dirty="0">
                <a:latin typeface="Garamond"/>
                <a:cs typeface="Garamond"/>
              </a:rPr>
              <a:t> </a:t>
            </a:r>
            <a:endParaRPr lang="en-US" sz="2000" dirty="0">
              <a:latin typeface="Garamond"/>
              <a:cs typeface="Garamond"/>
            </a:endParaRPr>
          </a:p>
          <a:p>
            <a:pPr marL="355600" marR="997585" indent="-342900">
              <a:lnSpc>
                <a:spcPct val="100000"/>
              </a:lnSpc>
              <a:spcBef>
                <a:spcPts val="480"/>
              </a:spcBef>
              <a:buClr>
                <a:srgbClr val="2A5A6B"/>
              </a:buClr>
              <a:buFont typeface="Arial"/>
              <a:buChar char="•"/>
              <a:tabLst>
                <a:tab pos="354965" algn="l"/>
                <a:tab pos="355600" algn="l"/>
              </a:tabLst>
            </a:pPr>
            <a:r>
              <a:rPr sz="2000" dirty="0">
                <a:latin typeface="Garamond"/>
                <a:cs typeface="Garamond"/>
              </a:rPr>
              <a:t>Commitments can </a:t>
            </a:r>
            <a:r>
              <a:rPr sz="2000" spc="-5" dirty="0">
                <a:latin typeface="Garamond"/>
                <a:cs typeface="Garamond"/>
              </a:rPr>
              <a:t>be </a:t>
            </a:r>
            <a:r>
              <a:rPr sz="2000" dirty="0">
                <a:latin typeface="Garamond"/>
                <a:cs typeface="Garamond"/>
              </a:rPr>
              <a:t>canceled </a:t>
            </a:r>
            <a:r>
              <a:rPr sz="2000" spc="-5" dirty="0">
                <a:latin typeface="Garamond"/>
                <a:cs typeface="Garamond"/>
              </a:rPr>
              <a:t>or </a:t>
            </a:r>
            <a:r>
              <a:rPr sz="2000" dirty="0">
                <a:latin typeface="Garamond"/>
                <a:cs typeface="Garamond"/>
              </a:rPr>
              <a:t>contracts </a:t>
            </a:r>
            <a:r>
              <a:rPr sz="2000" spc="10" dirty="0">
                <a:latin typeface="Garamond"/>
                <a:cs typeface="Garamond"/>
              </a:rPr>
              <a:t>terminated </a:t>
            </a:r>
            <a:r>
              <a:rPr sz="2000" dirty="0">
                <a:latin typeface="Garamond"/>
                <a:cs typeface="Garamond"/>
              </a:rPr>
              <a:t>due to </a:t>
            </a:r>
            <a:r>
              <a:rPr sz="2000" spc="-350" dirty="0">
                <a:latin typeface="Garamond"/>
                <a:cs typeface="Garamond"/>
              </a:rPr>
              <a:t>non- </a:t>
            </a:r>
            <a:r>
              <a:rPr sz="2000" spc="-484" dirty="0">
                <a:latin typeface="Garamond"/>
                <a:cs typeface="Garamond"/>
              </a:rPr>
              <a:t> </a:t>
            </a:r>
            <a:r>
              <a:rPr sz="2000" spc="-5" dirty="0">
                <a:latin typeface="Garamond"/>
                <a:cs typeface="Garamond"/>
              </a:rPr>
              <a:t>compliance.</a:t>
            </a:r>
            <a:endParaRPr sz="2000" dirty="0">
              <a:latin typeface="Garamond"/>
              <a:cs typeface="Garamon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272" y="428371"/>
            <a:ext cx="4277360" cy="635000"/>
          </a:xfrm>
          <a:prstGeom prst="rect">
            <a:avLst/>
          </a:prstGeom>
        </p:spPr>
        <p:txBody>
          <a:bodyPr vert="horz" wrap="square" lIns="0" tIns="12065" rIns="0" bIns="0" rtlCol="0">
            <a:spAutoFit/>
          </a:bodyPr>
          <a:lstStyle/>
          <a:p>
            <a:pPr marL="12700">
              <a:lnSpc>
                <a:spcPct val="100000"/>
              </a:lnSpc>
              <a:spcBef>
                <a:spcPts val="95"/>
              </a:spcBef>
            </a:pPr>
            <a:r>
              <a:rPr spc="-30" dirty="0">
                <a:solidFill>
                  <a:srgbClr val="174658"/>
                </a:solidFill>
              </a:rPr>
              <a:t>Grant </a:t>
            </a:r>
            <a:r>
              <a:rPr spc="-20" dirty="0">
                <a:solidFill>
                  <a:srgbClr val="174658"/>
                </a:solidFill>
              </a:rPr>
              <a:t>Requirements</a:t>
            </a:r>
          </a:p>
        </p:txBody>
      </p:sp>
      <p:sp>
        <p:nvSpPr>
          <p:cNvPr id="3" name="object 3"/>
          <p:cNvSpPr txBox="1"/>
          <p:nvPr/>
        </p:nvSpPr>
        <p:spPr>
          <a:xfrm>
            <a:off x="535940" y="1379342"/>
            <a:ext cx="7977505" cy="4307589"/>
          </a:xfrm>
          <a:prstGeom prst="rect">
            <a:avLst/>
          </a:prstGeom>
        </p:spPr>
        <p:txBody>
          <a:bodyPr vert="horz" wrap="square" lIns="0" tIns="90170" rIns="0" bIns="0" rtlCol="0">
            <a:spAutoFit/>
          </a:bodyPr>
          <a:lstStyle/>
          <a:p>
            <a:pPr marL="355600" indent="-342900">
              <a:lnSpc>
                <a:spcPct val="100000"/>
              </a:lnSpc>
              <a:spcBef>
                <a:spcPts val="710"/>
              </a:spcBef>
              <a:buClr>
                <a:srgbClr val="2A5A6B"/>
              </a:buClr>
              <a:buFont typeface="Arial"/>
              <a:buChar char="•"/>
              <a:tabLst>
                <a:tab pos="354965" algn="l"/>
                <a:tab pos="355600" algn="l"/>
              </a:tabLst>
            </a:pPr>
            <a:r>
              <a:rPr sz="2400" spc="-45" dirty="0">
                <a:latin typeface="Garamond"/>
                <a:cs typeface="Garamond"/>
              </a:rPr>
              <a:t>NEPA</a:t>
            </a:r>
            <a:r>
              <a:rPr sz="2400" spc="-30" dirty="0">
                <a:latin typeface="Garamond"/>
                <a:cs typeface="Garamond"/>
              </a:rPr>
              <a:t> </a:t>
            </a:r>
            <a:r>
              <a:rPr sz="2400" spc="-5" dirty="0">
                <a:latin typeface="Garamond"/>
                <a:cs typeface="Garamond"/>
              </a:rPr>
              <a:t>Environmental</a:t>
            </a:r>
            <a:r>
              <a:rPr sz="2400" spc="-20" dirty="0">
                <a:latin typeface="Garamond"/>
                <a:cs typeface="Garamond"/>
              </a:rPr>
              <a:t> </a:t>
            </a:r>
            <a:r>
              <a:rPr sz="2400" spc="-10" dirty="0">
                <a:latin typeface="Garamond"/>
                <a:cs typeface="Garamond"/>
              </a:rPr>
              <a:t>Review:</a:t>
            </a:r>
            <a:endParaRPr sz="2400" dirty="0">
              <a:latin typeface="Garamond"/>
              <a:cs typeface="Garamond"/>
            </a:endParaRPr>
          </a:p>
          <a:p>
            <a:pPr marL="756285" marR="379095" lvl="1" indent="-287020">
              <a:lnSpc>
                <a:spcPct val="100000"/>
              </a:lnSpc>
              <a:spcBef>
                <a:spcPts val="550"/>
              </a:spcBef>
              <a:buClr>
                <a:srgbClr val="2A5A6B"/>
              </a:buClr>
              <a:buFont typeface="Arial"/>
              <a:buChar char="–"/>
              <a:tabLst>
                <a:tab pos="756285" algn="l"/>
                <a:tab pos="756920" algn="l"/>
              </a:tabLst>
            </a:pPr>
            <a:r>
              <a:rPr lang="en-US" sz="2200" dirty="0">
                <a:latin typeface="Garamond"/>
                <a:cs typeface="Garamond"/>
              </a:rPr>
              <a:t>Lehigh County </a:t>
            </a:r>
            <a:r>
              <a:rPr sz="2200" spc="-5" dirty="0">
                <a:latin typeface="Garamond"/>
                <a:cs typeface="Garamond"/>
              </a:rPr>
              <a:t>will </a:t>
            </a:r>
            <a:r>
              <a:rPr sz="2200" spc="-10" dirty="0">
                <a:latin typeface="Garamond"/>
                <a:cs typeface="Garamond"/>
              </a:rPr>
              <a:t>conduct </a:t>
            </a:r>
            <a:r>
              <a:rPr sz="2200" spc="-5" dirty="0">
                <a:latin typeface="Garamond"/>
                <a:cs typeface="Garamond"/>
              </a:rPr>
              <a:t>an </a:t>
            </a:r>
            <a:r>
              <a:rPr sz="2200" spc="-10" dirty="0">
                <a:latin typeface="Garamond"/>
                <a:cs typeface="Garamond"/>
              </a:rPr>
              <a:t>Environmental </a:t>
            </a:r>
            <a:r>
              <a:rPr sz="2200" spc="-15" dirty="0">
                <a:latin typeface="Garamond"/>
                <a:cs typeface="Garamond"/>
              </a:rPr>
              <a:t>Review </a:t>
            </a:r>
            <a:r>
              <a:rPr sz="2200" spc="-535" dirty="0">
                <a:latin typeface="Garamond"/>
                <a:cs typeface="Garamond"/>
              </a:rPr>
              <a:t> </a:t>
            </a:r>
            <a:r>
              <a:rPr sz="2200" spc="-10" dirty="0">
                <a:latin typeface="Garamond"/>
                <a:cs typeface="Garamond"/>
              </a:rPr>
              <a:t>and</a:t>
            </a:r>
            <a:r>
              <a:rPr sz="2200" spc="15" dirty="0">
                <a:latin typeface="Garamond"/>
                <a:cs typeface="Garamond"/>
              </a:rPr>
              <a:t> </a:t>
            </a:r>
            <a:r>
              <a:rPr sz="2200" spc="-10" dirty="0">
                <a:latin typeface="Garamond"/>
                <a:cs typeface="Garamond"/>
              </a:rPr>
              <a:t>Historic</a:t>
            </a:r>
            <a:r>
              <a:rPr sz="2200" spc="5" dirty="0">
                <a:latin typeface="Garamond"/>
                <a:cs typeface="Garamond"/>
              </a:rPr>
              <a:t> </a:t>
            </a:r>
            <a:r>
              <a:rPr sz="2200" spc="-15" dirty="0">
                <a:latin typeface="Garamond"/>
                <a:cs typeface="Garamond"/>
              </a:rPr>
              <a:t>Review</a:t>
            </a:r>
            <a:r>
              <a:rPr sz="2200" spc="10" dirty="0">
                <a:latin typeface="Garamond"/>
                <a:cs typeface="Garamond"/>
              </a:rPr>
              <a:t> </a:t>
            </a:r>
            <a:r>
              <a:rPr sz="2200" spc="-5" dirty="0">
                <a:latin typeface="Garamond"/>
                <a:cs typeface="Garamond"/>
              </a:rPr>
              <a:t>of</a:t>
            </a:r>
            <a:r>
              <a:rPr sz="2200" spc="295" dirty="0">
                <a:latin typeface="Garamond"/>
                <a:cs typeface="Garamond"/>
              </a:rPr>
              <a:t> </a:t>
            </a:r>
            <a:r>
              <a:rPr sz="2200" spc="-5" dirty="0">
                <a:latin typeface="Garamond"/>
                <a:cs typeface="Garamond"/>
              </a:rPr>
              <a:t>all </a:t>
            </a:r>
            <a:r>
              <a:rPr sz="2200" spc="-10" dirty="0">
                <a:latin typeface="Garamond"/>
                <a:cs typeface="Garamond"/>
              </a:rPr>
              <a:t>projects</a:t>
            </a:r>
            <a:r>
              <a:rPr sz="2200" spc="20" dirty="0">
                <a:latin typeface="Garamond"/>
                <a:cs typeface="Garamond"/>
              </a:rPr>
              <a:t> </a:t>
            </a:r>
            <a:r>
              <a:rPr sz="2200" spc="-5" dirty="0">
                <a:latin typeface="Garamond"/>
                <a:cs typeface="Garamond"/>
              </a:rPr>
              <a:t>for</a:t>
            </a:r>
            <a:r>
              <a:rPr sz="2200" spc="15" dirty="0">
                <a:latin typeface="Garamond"/>
                <a:cs typeface="Garamond"/>
              </a:rPr>
              <a:t> </a:t>
            </a:r>
            <a:r>
              <a:rPr sz="2200" spc="-15" dirty="0">
                <a:latin typeface="Garamond"/>
                <a:cs typeface="Garamond"/>
              </a:rPr>
              <a:t>Subrecipients.</a:t>
            </a:r>
            <a:endParaRPr sz="2200" dirty="0">
              <a:latin typeface="Garamond"/>
              <a:cs typeface="Garamond"/>
            </a:endParaRPr>
          </a:p>
          <a:p>
            <a:pPr marL="756285" lvl="1" indent="-287020">
              <a:lnSpc>
                <a:spcPct val="100000"/>
              </a:lnSpc>
              <a:spcBef>
                <a:spcPts val="525"/>
              </a:spcBef>
              <a:buClr>
                <a:srgbClr val="2A5A6B"/>
              </a:buClr>
              <a:buFont typeface="Arial"/>
              <a:buChar char="–"/>
              <a:tabLst>
                <a:tab pos="756285" algn="l"/>
                <a:tab pos="756920" algn="l"/>
              </a:tabLst>
            </a:pPr>
            <a:r>
              <a:rPr sz="2200" spc="-5" dirty="0">
                <a:latin typeface="Garamond"/>
                <a:cs typeface="Garamond"/>
              </a:rPr>
              <a:t>NO</a:t>
            </a:r>
            <a:r>
              <a:rPr sz="2200" spc="20" dirty="0">
                <a:latin typeface="Garamond"/>
                <a:cs typeface="Garamond"/>
              </a:rPr>
              <a:t> </a:t>
            </a:r>
            <a:r>
              <a:rPr sz="2200" spc="-20" dirty="0">
                <a:latin typeface="Garamond"/>
                <a:cs typeface="Garamond"/>
              </a:rPr>
              <a:t>WORK</a:t>
            </a:r>
            <a:r>
              <a:rPr sz="2200" spc="25" dirty="0">
                <a:latin typeface="Garamond"/>
                <a:cs typeface="Garamond"/>
              </a:rPr>
              <a:t> </a:t>
            </a:r>
            <a:r>
              <a:rPr sz="2200" spc="-10" dirty="0">
                <a:latin typeface="Garamond"/>
                <a:cs typeface="Garamond"/>
              </a:rPr>
              <a:t>can</a:t>
            </a:r>
            <a:r>
              <a:rPr sz="2200" spc="20" dirty="0">
                <a:latin typeface="Garamond"/>
                <a:cs typeface="Garamond"/>
              </a:rPr>
              <a:t> </a:t>
            </a:r>
            <a:r>
              <a:rPr sz="2200" spc="5" dirty="0">
                <a:latin typeface="Garamond"/>
                <a:cs typeface="Garamond"/>
              </a:rPr>
              <a:t>start</a:t>
            </a:r>
            <a:r>
              <a:rPr sz="2200" spc="20" dirty="0">
                <a:latin typeface="Garamond"/>
                <a:cs typeface="Garamond"/>
              </a:rPr>
              <a:t> </a:t>
            </a:r>
            <a:r>
              <a:rPr sz="2200" spc="-5" dirty="0">
                <a:latin typeface="Garamond"/>
                <a:cs typeface="Garamond"/>
              </a:rPr>
              <a:t>until</a:t>
            </a:r>
            <a:r>
              <a:rPr sz="2200" spc="15" dirty="0">
                <a:latin typeface="Garamond"/>
                <a:cs typeface="Garamond"/>
              </a:rPr>
              <a:t> </a:t>
            </a:r>
            <a:r>
              <a:rPr lang="en-US" sz="2200" spc="15" dirty="0">
                <a:latin typeface="Garamond"/>
                <a:cs typeface="Garamond"/>
              </a:rPr>
              <a:t>you have been notified in writing that the </a:t>
            </a:r>
            <a:r>
              <a:rPr sz="2200" spc="-10" dirty="0">
                <a:latin typeface="Garamond"/>
                <a:cs typeface="Garamond"/>
              </a:rPr>
              <a:t>Environmental</a:t>
            </a:r>
            <a:r>
              <a:rPr sz="2200" spc="70" dirty="0">
                <a:latin typeface="Garamond"/>
                <a:cs typeface="Garamond"/>
              </a:rPr>
              <a:t> </a:t>
            </a:r>
            <a:r>
              <a:rPr sz="2200" spc="-15" dirty="0">
                <a:latin typeface="Garamond"/>
                <a:cs typeface="Garamond"/>
              </a:rPr>
              <a:t>Review</a:t>
            </a:r>
            <a:r>
              <a:rPr sz="2200" spc="25" dirty="0">
                <a:latin typeface="Garamond"/>
                <a:cs typeface="Garamond"/>
              </a:rPr>
              <a:t> </a:t>
            </a:r>
            <a:r>
              <a:rPr sz="2200" spc="-5" dirty="0">
                <a:latin typeface="Garamond"/>
                <a:cs typeface="Garamond"/>
              </a:rPr>
              <a:t>is</a:t>
            </a:r>
            <a:r>
              <a:rPr sz="2200" spc="10" dirty="0">
                <a:latin typeface="Garamond"/>
                <a:cs typeface="Garamond"/>
              </a:rPr>
              <a:t> </a:t>
            </a:r>
            <a:r>
              <a:rPr sz="2200" spc="-195" dirty="0">
                <a:latin typeface="Garamond"/>
                <a:cs typeface="Garamond"/>
              </a:rPr>
              <a:t>complete</a:t>
            </a:r>
            <a:endParaRPr sz="2200" dirty="0">
              <a:latin typeface="Garamond"/>
              <a:cs typeface="Garamond"/>
            </a:endParaRPr>
          </a:p>
          <a:p>
            <a:pPr marL="756285" lvl="1" indent="-287020">
              <a:lnSpc>
                <a:spcPct val="100000"/>
              </a:lnSpc>
              <a:spcBef>
                <a:spcPts val="530"/>
              </a:spcBef>
              <a:buClr>
                <a:srgbClr val="2A5A6B"/>
              </a:buClr>
              <a:buFont typeface="Arial"/>
              <a:buChar char="–"/>
              <a:tabLst>
                <a:tab pos="756285" algn="l"/>
                <a:tab pos="756920" algn="l"/>
              </a:tabLst>
            </a:pPr>
            <a:r>
              <a:rPr sz="2200" spc="-5" dirty="0">
                <a:latin typeface="Garamond"/>
                <a:cs typeface="Garamond"/>
              </a:rPr>
              <a:t>After</a:t>
            </a:r>
            <a:r>
              <a:rPr sz="2200" spc="5" dirty="0">
                <a:latin typeface="Garamond"/>
                <a:cs typeface="Garamond"/>
              </a:rPr>
              <a:t> </a:t>
            </a:r>
            <a:r>
              <a:rPr sz="2200" spc="-15" dirty="0">
                <a:latin typeface="Garamond"/>
                <a:cs typeface="Garamond"/>
              </a:rPr>
              <a:t>your</a:t>
            </a:r>
            <a:r>
              <a:rPr sz="2200" dirty="0">
                <a:latin typeface="Garamond"/>
                <a:cs typeface="Garamond"/>
              </a:rPr>
              <a:t> </a:t>
            </a:r>
            <a:r>
              <a:rPr sz="2200" spc="-10" dirty="0">
                <a:latin typeface="Garamond"/>
                <a:cs typeface="Garamond"/>
              </a:rPr>
              <a:t>application</a:t>
            </a:r>
            <a:r>
              <a:rPr sz="2200" spc="40" dirty="0">
                <a:latin typeface="Garamond"/>
                <a:cs typeface="Garamond"/>
              </a:rPr>
              <a:t> </a:t>
            </a:r>
            <a:r>
              <a:rPr sz="2200" spc="-10" dirty="0">
                <a:latin typeface="Garamond"/>
                <a:cs typeface="Garamond"/>
              </a:rPr>
              <a:t>has</a:t>
            </a:r>
            <a:r>
              <a:rPr sz="2200" spc="15" dirty="0">
                <a:latin typeface="Garamond"/>
                <a:cs typeface="Garamond"/>
              </a:rPr>
              <a:t> </a:t>
            </a:r>
            <a:r>
              <a:rPr sz="2200" spc="-10" dirty="0">
                <a:latin typeface="Garamond"/>
                <a:cs typeface="Garamond"/>
              </a:rPr>
              <a:t>been</a:t>
            </a:r>
            <a:r>
              <a:rPr sz="2200" spc="15" dirty="0">
                <a:latin typeface="Garamond"/>
                <a:cs typeface="Garamond"/>
              </a:rPr>
              <a:t> </a:t>
            </a:r>
            <a:r>
              <a:rPr sz="2200" spc="-5" dirty="0">
                <a:latin typeface="Garamond"/>
                <a:cs typeface="Garamond"/>
              </a:rPr>
              <a:t>submitted, DO</a:t>
            </a:r>
            <a:r>
              <a:rPr sz="2200" spc="30" dirty="0">
                <a:latin typeface="Garamond"/>
                <a:cs typeface="Garamond"/>
              </a:rPr>
              <a:t> </a:t>
            </a:r>
            <a:r>
              <a:rPr sz="2200" spc="-25" dirty="0">
                <a:latin typeface="Garamond"/>
                <a:cs typeface="Garamond"/>
              </a:rPr>
              <a:t>NOT:</a:t>
            </a:r>
            <a:endParaRPr sz="2200" dirty="0">
              <a:latin typeface="Garamond"/>
              <a:cs typeface="Garamond"/>
            </a:endParaRPr>
          </a:p>
          <a:p>
            <a:pPr marL="1155700" marR="467359" lvl="2" indent="-228600">
              <a:lnSpc>
                <a:spcPct val="100000"/>
              </a:lnSpc>
              <a:spcBef>
                <a:spcPts val="530"/>
              </a:spcBef>
              <a:buClr>
                <a:srgbClr val="2A5A6B"/>
              </a:buClr>
              <a:buFont typeface="Arial"/>
              <a:buChar char="•"/>
              <a:tabLst>
                <a:tab pos="1155700" algn="l"/>
                <a:tab pos="1156335" algn="l"/>
              </a:tabLst>
            </a:pPr>
            <a:r>
              <a:rPr sz="2200" spc="-10" dirty="0">
                <a:latin typeface="Garamond"/>
                <a:cs typeface="Garamond"/>
              </a:rPr>
              <a:t>Acquire,</a:t>
            </a:r>
            <a:r>
              <a:rPr sz="2200" spc="-15" dirty="0">
                <a:latin typeface="Garamond"/>
                <a:cs typeface="Garamond"/>
              </a:rPr>
              <a:t> </a:t>
            </a:r>
            <a:r>
              <a:rPr sz="2200" spc="-10" dirty="0">
                <a:latin typeface="Garamond"/>
                <a:cs typeface="Garamond"/>
              </a:rPr>
              <a:t>rehabilitate,</a:t>
            </a:r>
            <a:r>
              <a:rPr sz="2200" spc="50" dirty="0">
                <a:latin typeface="Garamond"/>
                <a:cs typeface="Garamond"/>
              </a:rPr>
              <a:t> </a:t>
            </a:r>
            <a:r>
              <a:rPr sz="2200" spc="-10" dirty="0">
                <a:latin typeface="Garamond"/>
                <a:cs typeface="Garamond"/>
              </a:rPr>
              <a:t>convert,</a:t>
            </a:r>
            <a:r>
              <a:rPr sz="2200" spc="20" dirty="0">
                <a:latin typeface="Garamond"/>
                <a:cs typeface="Garamond"/>
              </a:rPr>
              <a:t> </a:t>
            </a:r>
            <a:r>
              <a:rPr sz="2200" spc="-15" dirty="0">
                <a:latin typeface="Garamond"/>
                <a:cs typeface="Garamond"/>
              </a:rPr>
              <a:t>repair,</a:t>
            </a:r>
            <a:r>
              <a:rPr sz="2200" spc="40" dirty="0">
                <a:latin typeface="Garamond"/>
                <a:cs typeface="Garamond"/>
              </a:rPr>
              <a:t> </a:t>
            </a:r>
            <a:r>
              <a:rPr sz="2200" spc="-5" dirty="0">
                <a:latin typeface="Garamond"/>
                <a:cs typeface="Garamond"/>
              </a:rPr>
              <a:t>begin</a:t>
            </a:r>
            <a:r>
              <a:rPr sz="2200" spc="15" dirty="0">
                <a:latin typeface="Garamond"/>
                <a:cs typeface="Garamond"/>
              </a:rPr>
              <a:t> </a:t>
            </a:r>
            <a:r>
              <a:rPr sz="2200" spc="-5" dirty="0">
                <a:latin typeface="Garamond"/>
                <a:cs typeface="Garamond"/>
              </a:rPr>
              <a:t>or</a:t>
            </a:r>
            <a:r>
              <a:rPr sz="2200" spc="10" dirty="0">
                <a:latin typeface="Garamond"/>
                <a:cs typeface="Garamond"/>
              </a:rPr>
              <a:t> </a:t>
            </a:r>
            <a:r>
              <a:rPr sz="2200" spc="-10" dirty="0">
                <a:latin typeface="Garamond"/>
                <a:cs typeface="Garamond"/>
              </a:rPr>
              <a:t>continue</a:t>
            </a:r>
            <a:r>
              <a:rPr sz="2200" spc="20" dirty="0">
                <a:latin typeface="Garamond"/>
                <a:cs typeface="Garamond"/>
              </a:rPr>
              <a:t> </a:t>
            </a:r>
            <a:r>
              <a:rPr sz="2200" spc="-10" dirty="0">
                <a:latin typeface="Garamond"/>
                <a:cs typeface="Garamond"/>
              </a:rPr>
              <a:t>any </a:t>
            </a:r>
            <a:r>
              <a:rPr sz="2200" spc="-535" dirty="0">
                <a:latin typeface="Garamond"/>
                <a:cs typeface="Garamond"/>
              </a:rPr>
              <a:t> </a:t>
            </a:r>
            <a:r>
              <a:rPr sz="2200" dirty="0">
                <a:latin typeface="Garamond"/>
                <a:cs typeface="Garamond"/>
              </a:rPr>
              <a:t>construction</a:t>
            </a:r>
          </a:p>
          <a:p>
            <a:pPr marL="1155700" lvl="2" indent="-229235">
              <a:lnSpc>
                <a:spcPct val="100000"/>
              </a:lnSpc>
              <a:spcBef>
                <a:spcPts val="530"/>
              </a:spcBef>
              <a:buClr>
                <a:srgbClr val="2A5A6B"/>
              </a:buClr>
              <a:buFont typeface="Arial"/>
              <a:buChar char="•"/>
              <a:tabLst>
                <a:tab pos="1155700" algn="l"/>
                <a:tab pos="1156335" algn="l"/>
              </a:tabLst>
            </a:pPr>
            <a:r>
              <a:rPr sz="2200" spc="-5" dirty="0">
                <a:latin typeface="Garamond"/>
                <a:cs typeface="Garamond"/>
              </a:rPr>
              <a:t>Solicit</a:t>
            </a:r>
            <a:r>
              <a:rPr sz="2200" spc="-20" dirty="0">
                <a:latin typeface="Garamond"/>
                <a:cs typeface="Garamond"/>
              </a:rPr>
              <a:t> </a:t>
            </a:r>
            <a:r>
              <a:rPr sz="2200" spc="-10" dirty="0">
                <a:latin typeface="Garamond"/>
                <a:cs typeface="Garamond"/>
              </a:rPr>
              <a:t>bids</a:t>
            </a:r>
            <a:r>
              <a:rPr sz="2200" dirty="0">
                <a:latin typeface="Garamond"/>
                <a:cs typeface="Garamond"/>
              </a:rPr>
              <a:t> </a:t>
            </a:r>
            <a:r>
              <a:rPr sz="2200" spc="-5" dirty="0">
                <a:latin typeface="Garamond"/>
                <a:cs typeface="Garamond"/>
              </a:rPr>
              <a:t>for</a:t>
            </a:r>
            <a:r>
              <a:rPr sz="2200" spc="5" dirty="0">
                <a:latin typeface="Garamond"/>
                <a:cs typeface="Garamond"/>
              </a:rPr>
              <a:t> </a:t>
            </a:r>
            <a:r>
              <a:rPr sz="2200" spc="-5" dirty="0">
                <a:latin typeface="Garamond"/>
                <a:cs typeface="Garamond"/>
              </a:rPr>
              <a:t>the</a:t>
            </a:r>
            <a:r>
              <a:rPr sz="2200" spc="10" dirty="0">
                <a:latin typeface="Garamond"/>
                <a:cs typeface="Garamond"/>
              </a:rPr>
              <a:t> </a:t>
            </a:r>
            <a:r>
              <a:rPr sz="2200" spc="-5" dirty="0">
                <a:latin typeface="Garamond"/>
                <a:cs typeface="Garamond"/>
              </a:rPr>
              <a:t>project</a:t>
            </a:r>
            <a:r>
              <a:rPr sz="2200" spc="10" dirty="0">
                <a:latin typeface="Garamond"/>
                <a:cs typeface="Garamond"/>
              </a:rPr>
              <a:t> </a:t>
            </a:r>
            <a:r>
              <a:rPr sz="2200" spc="-5" dirty="0">
                <a:latin typeface="Garamond"/>
                <a:cs typeface="Garamond"/>
              </a:rPr>
              <a:t>(but</a:t>
            </a:r>
            <a:r>
              <a:rPr sz="2200" dirty="0">
                <a:latin typeface="Garamond"/>
                <a:cs typeface="Garamond"/>
              </a:rPr>
              <a:t> </a:t>
            </a:r>
            <a:r>
              <a:rPr sz="2200" spc="-15" dirty="0">
                <a:latin typeface="Garamond"/>
                <a:cs typeface="Garamond"/>
              </a:rPr>
              <a:t>you</a:t>
            </a:r>
            <a:r>
              <a:rPr sz="2200" spc="-5" dirty="0">
                <a:latin typeface="Garamond"/>
                <a:cs typeface="Garamond"/>
              </a:rPr>
              <a:t> can</a:t>
            </a:r>
            <a:r>
              <a:rPr sz="2200" spc="15" dirty="0">
                <a:latin typeface="Garamond"/>
                <a:cs typeface="Garamond"/>
              </a:rPr>
              <a:t> </a:t>
            </a:r>
            <a:r>
              <a:rPr sz="2200" spc="5" dirty="0">
                <a:latin typeface="Garamond"/>
                <a:cs typeface="Garamond"/>
              </a:rPr>
              <a:t>get</a:t>
            </a:r>
            <a:r>
              <a:rPr sz="2200" spc="-10" dirty="0">
                <a:latin typeface="Garamond"/>
                <a:cs typeface="Garamond"/>
              </a:rPr>
              <a:t> </a:t>
            </a:r>
            <a:r>
              <a:rPr sz="2200" spc="-5" dirty="0">
                <a:latin typeface="Garamond"/>
                <a:cs typeface="Garamond"/>
              </a:rPr>
              <a:t>estimates)</a:t>
            </a:r>
            <a:endParaRPr sz="2200" dirty="0">
              <a:latin typeface="Garamond"/>
              <a:cs typeface="Garamond"/>
            </a:endParaRPr>
          </a:p>
          <a:p>
            <a:pPr marL="1155700" lvl="2" indent="-229235">
              <a:lnSpc>
                <a:spcPct val="100000"/>
              </a:lnSpc>
              <a:spcBef>
                <a:spcPts val="530"/>
              </a:spcBef>
              <a:buClr>
                <a:srgbClr val="2A5A6B"/>
              </a:buClr>
              <a:buFont typeface="Arial"/>
              <a:buChar char="•"/>
              <a:tabLst>
                <a:tab pos="1155700" algn="l"/>
                <a:tab pos="1156335" algn="l"/>
              </a:tabLst>
            </a:pPr>
            <a:r>
              <a:rPr sz="2200" spc="-10" dirty="0">
                <a:latin typeface="Garamond"/>
                <a:cs typeface="Garamond"/>
              </a:rPr>
              <a:t>Enter</a:t>
            </a:r>
            <a:r>
              <a:rPr sz="2200" spc="20" dirty="0">
                <a:latin typeface="Garamond"/>
                <a:cs typeface="Garamond"/>
              </a:rPr>
              <a:t> </a:t>
            </a:r>
            <a:r>
              <a:rPr sz="2200" spc="-5" dirty="0">
                <a:latin typeface="Garamond"/>
                <a:cs typeface="Garamond"/>
              </a:rPr>
              <a:t>into</a:t>
            </a:r>
            <a:r>
              <a:rPr sz="2200" spc="5" dirty="0">
                <a:latin typeface="Garamond"/>
                <a:cs typeface="Garamond"/>
              </a:rPr>
              <a:t> </a:t>
            </a:r>
            <a:r>
              <a:rPr sz="2200" spc="-5" dirty="0">
                <a:latin typeface="Garamond"/>
                <a:cs typeface="Garamond"/>
              </a:rPr>
              <a:t>a</a:t>
            </a:r>
            <a:r>
              <a:rPr sz="2200" spc="5" dirty="0">
                <a:latin typeface="Garamond"/>
                <a:cs typeface="Garamond"/>
              </a:rPr>
              <a:t> </a:t>
            </a:r>
            <a:r>
              <a:rPr sz="2200" spc="-10" dirty="0">
                <a:latin typeface="Garamond"/>
                <a:cs typeface="Garamond"/>
              </a:rPr>
              <a:t>purchase</a:t>
            </a:r>
            <a:r>
              <a:rPr sz="2200" spc="20" dirty="0">
                <a:latin typeface="Garamond"/>
                <a:cs typeface="Garamond"/>
              </a:rPr>
              <a:t> </a:t>
            </a:r>
            <a:r>
              <a:rPr sz="2200" spc="-10" dirty="0">
                <a:latin typeface="Garamond"/>
                <a:cs typeface="Garamond"/>
              </a:rPr>
              <a:t>and</a:t>
            </a:r>
            <a:r>
              <a:rPr sz="2200" spc="15" dirty="0">
                <a:latin typeface="Garamond"/>
                <a:cs typeface="Garamond"/>
              </a:rPr>
              <a:t> </a:t>
            </a:r>
            <a:r>
              <a:rPr sz="2200" spc="-5" dirty="0">
                <a:latin typeface="Garamond"/>
                <a:cs typeface="Garamond"/>
              </a:rPr>
              <a:t>sale</a:t>
            </a:r>
            <a:r>
              <a:rPr sz="2200" dirty="0">
                <a:latin typeface="Garamond"/>
                <a:cs typeface="Garamond"/>
              </a:rPr>
              <a:t> </a:t>
            </a:r>
            <a:r>
              <a:rPr sz="2200" spc="-5" dirty="0">
                <a:latin typeface="Garamond"/>
                <a:cs typeface="Garamond"/>
              </a:rPr>
              <a:t>agreement</a:t>
            </a:r>
            <a:endParaRPr sz="2200" dirty="0">
              <a:latin typeface="Garamond"/>
              <a:cs typeface="Garamond"/>
            </a:endParaRPr>
          </a:p>
          <a:p>
            <a:pPr marL="1155700" lvl="2" indent="-229235">
              <a:lnSpc>
                <a:spcPct val="100000"/>
              </a:lnSpc>
              <a:spcBef>
                <a:spcPts val="525"/>
              </a:spcBef>
              <a:buClr>
                <a:srgbClr val="2A5A6B"/>
              </a:buClr>
              <a:buFont typeface="Arial"/>
              <a:buChar char="•"/>
              <a:tabLst>
                <a:tab pos="1155700" algn="l"/>
                <a:tab pos="1156335" algn="l"/>
              </a:tabLst>
            </a:pPr>
            <a:r>
              <a:rPr sz="2200" spc="-5" dirty="0">
                <a:latin typeface="Garamond"/>
                <a:cs typeface="Garamond"/>
              </a:rPr>
              <a:t>Finalize a closing</a:t>
            </a:r>
            <a:r>
              <a:rPr sz="2200" spc="-10" dirty="0">
                <a:latin typeface="Garamond"/>
                <a:cs typeface="Garamond"/>
              </a:rPr>
              <a:t> </a:t>
            </a:r>
            <a:r>
              <a:rPr sz="2200" spc="-5" dirty="0">
                <a:latin typeface="Garamond"/>
                <a:cs typeface="Garamond"/>
              </a:rPr>
              <a:t>of</a:t>
            </a:r>
            <a:r>
              <a:rPr sz="2200" spc="275" dirty="0">
                <a:latin typeface="Garamond"/>
                <a:cs typeface="Garamond"/>
              </a:rPr>
              <a:t> </a:t>
            </a:r>
            <a:r>
              <a:rPr sz="2200" spc="-5" dirty="0">
                <a:latin typeface="Garamond"/>
                <a:cs typeface="Garamond"/>
              </a:rPr>
              <a:t>sale</a:t>
            </a:r>
            <a:endParaRPr lang="en-US" sz="2200" spc="-5" dirty="0">
              <a:latin typeface="Garamond"/>
              <a:cs typeface="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3536315" cy="696595"/>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174658"/>
                </a:solidFill>
              </a:rPr>
              <a:t>Meet</a:t>
            </a:r>
            <a:r>
              <a:rPr sz="4400" spc="-70" dirty="0">
                <a:solidFill>
                  <a:srgbClr val="174658"/>
                </a:solidFill>
              </a:rPr>
              <a:t> </a:t>
            </a:r>
            <a:r>
              <a:rPr sz="4400" dirty="0">
                <a:solidFill>
                  <a:srgbClr val="174658"/>
                </a:solidFill>
              </a:rPr>
              <a:t>the</a:t>
            </a:r>
            <a:r>
              <a:rPr sz="4400" spc="-30" dirty="0">
                <a:solidFill>
                  <a:srgbClr val="174658"/>
                </a:solidFill>
              </a:rPr>
              <a:t> </a:t>
            </a:r>
            <a:r>
              <a:rPr sz="4400" spc="-100" dirty="0">
                <a:solidFill>
                  <a:srgbClr val="174658"/>
                </a:solidFill>
              </a:rPr>
              <a:t>Team</a:t>
            </a:r>
            <a:endParaRPr sz="4400"/>
          </a:p>
        </p:txBody>
      </p:sp>
      <p:sp>
        <p:nvSpPr>
          <p:cNvPr id="3" name="object 3"/>
          <p:cNvSpPr txBox="1"/>
          <p:nvPr/>
        </p:nvSpPr>
        <p:spPr>
          <a:xfrm>
            <a:off x="535940" y="1828800"/>
            <a:ext cx="6189980" cy="1875513"/>
          </a:xfrm>
          <a:prstGeom prst="rect">
            <a:avLst/>
          </a:prstGeom>
        </p:spPr>
        <p:txBody>
          <a:bodyPr vert="horz" wrap="square" lIns="0" tIns="89535" rIns="0" bIns="0" rtlCol="0">
            <a:spAutoFit/>
          </a:bodyPr>
          <a:lstStyle/>
          <a:p>
            <a:pPr marL="355600" indent="-342900">
              <a:lnSpc>
                <a:spcPct val="100000"/>
              </a:lnSpc>
              <a:spcBef>
                <a:spcPts val="705"/>
              </a:spcBef>
              <a:buClr>
                <a:srgbClr val="2A5A6B"/>
              </a:buClr>
              <a:buFont typeface="Arial"/>
              <a:buChar char="•"/>
              <a:tabLst>
                <a:tab pos="354965" algn="l"/>
                <a:tab pos="355600" algn="l"/>
              </a:tabLst>
            </a:pPr>
            <a:r>
              <a:rPr sz="2000" b="1" dirty="0">
                <a:latin typeface="Garamond"/>
                <a:cs typeface="Garamond"/>
              </a:rPr>
              <a:t>Department</a:t>
            </a:r>
            <a:r>
              <a:rPr sz="2000" b="1" dirty="0">
                <a:latin typeface="Times New Roman"/>
                <a:cs typeface="Times New Roman"/>
              </a:rPr>
              <a:t>  </a:t>
            </a:r>
            <a:r>
              <a:rPr sz="2000" b="1" spc="30" dirty="0">
                <a:latin typeface="Times New Roman"/>
                <a:cs typeface="Times New Roman"/>
              </a:rPr>
              <a:t> </a:t>
            </a:r>
            <a:r>
              <a:rPr sz="2000" b="1" spc="-5" dirty="0">
                <a:latin typeface="Garamond"/>
                <a:cs typeface="Garamond"/>
              </a:rPr>
              <a:t>Director</a:t>
            </a:r>
            <a:r>
              <a:rPr sz="2000" b="1" spc="395" dirty="0">
                <a:latin typeface="Times New Roman"/>
                <a:cs typeface="Times New Roman"/>
              </a:rPr>
              <a:t>  </a:t>
            </a:r>
            <a:r>
              <a:rPr sz="2000" spc="-5" dirty="0">
                <a:latin typeface="Garamond"/>
                <a:cs typeface="Garamond"/>
              </a:rPr>
              <a:t>–</a:t>
            </a:r>
            <a:r>
              <a:rPr sz="2000" dirty="0">
                <a:latin typeface="Garamond"/>
                <a:cs typeface="Garamond"/>
              </a:rPr>
              <a:t> </a:t>
            </a:r>
            <a:r>
              <a:rPr lang="en-US" sz="2000" spc="-5" dirty="0">
                <a:latin typeface="Garamond"/>
                <a:cs typeface="Garamond"/>
              </a:rPr>
              <a:t>Frank Kane</a:t>
            </a:r>
            <a:endParaRPr sz="2000" dirty="0">
              <a:latin typeface="Garamond"/>
              <a:cs typeface="Garamond"/>
            </a:endParaRPr>
          </a:p>
          <a:p>
            <a:pPr marL="355600" indent="-342900">
              <a:lnSpc>
                <a:spcPct val="100000"/>
              </a:lnSpc>
              <a:spcBef>
                <a:spcPts val="605"/>
              </a:spcBef>
              <a:buClr>
                <a:srgbClr val="2A5A6B"/>
              </a:buClr>
              <a:buFont typeface="Arial"/>
              <a:buChar char="•"/>
              <a:tabLst>
                <a:tab pos="354965" algn="l"/>
                <a:tab pos="355600" algn="l"/>
              </a:tabLst>
            </a:pPr>
            <a:r>
              <a:rPr lang="en-US" sz="2000" b="1" spc="-15" dirty="0">
                <a:solidFill>
                  <a:srgbClr val="AB5215"/>
                </a:solidFill>
                <a:latin typeface="Garamond"/>
                <a:cs typeface="Garamond"/>
              </a:rPr>
              <a:t>Grants Management Specialist – </a:t>
            </a:r>
            <a:r>
              <a:rPr lang="en-US" sz="2000" spc="-15" dirty="0">
                <a:solidFill>
                  <a:srgbClr val="AB5215"/>
                </a:solidFill>
                <a:latin typeface="Garamond"/>
                <a:cs typeface="Garamond"/>
              </a:rPr>
              <a:t>Laurie Moyer</a:t>
            </a:r>
            <a:endParaRPr sz="2000" dirty="0">
              <a:latin typeface="Garamond"/>
              <a:cs typeface="Garamond"/>
            </a:endParaRPr>
          </a:p>
          <a:p>
            <a:pPr marL="355600" indent="-342900">
              <a:lnSpc>
                <a:spcPct val="100000"/>
              </a:lnSpc>
              <a:spcBef>
                <a:spcPts val="600"/>
              </a:spcBef>
              <a:buClr>
                <a:srgbClr val="2A5A6B"/>
              </a:buClr>
              <a:buFont typeface="Arial"/>
              <a:buChar char="•"/>
              <a:tabLst>
                <a:tab pos="354965" algn="l"/>
                <a:tab pos="355600" algn="l"/>
              </a:tabLst>
            </a:pPr>
            <a:r>
              <a:rPr lang="en-US" sz="2000" b="1" spc="-10" dirty="0">
                <a:latin typeface="Garamond"/>
                <a:cs typeface="Garamond"/>
              </a:rPr>
              <a:t>Grants and Projects Manager – </a:t>
            </a:r>
            <a:r>
              <a:rPr lang="en-US" sz="2000" spc="-10" dirty="0">
                <a:latin typeface="Garamond"/>
                <a:cs typeface="Garamond"/>
              </a:rPr>
              <a:t>George Samuelson</a:t>
            </a:r>
            <a:endParaRPr sz="2000" dirty="0">
              <a:latin typeface="Garamond"/>
              <a:cs typeface="Garamond"/>
            </a:endParaRPr>
          </a:p>
          <a:p>
            <a:pPr marL="355600" indent="-342900">
              <a:lnSpc>
                <a:spcPct val="100000"/>
              </a:lnSpc>
              <a:spcBef>
                <a:spcPts val="600"/>
              </a:spcBef>
              <a:buClr>
                <a:srgbClr val="2A5A6B"/>
              </a:buClr>
              <a:buFont typeface="Arial"/>
              <a:buChar char="•"/>
              <a:tabLst>
                <a:tab pos="354965" algn="l"/>
                <a:tab pos="355600" algn="l"/>
              </a:tabLst>
            </a:pPr>
            <a:r>
              <a:rPr lang="en-US" sz="2000" b="1" spc="-10" dirty="0">
                <a:latin typeface="Garamond"/>
                <a:cs typeface="Garamond"/>
              </a:rPr>
              <a:t>Executive Assistant – </a:t>
            </a:r>
            <a:r>
              <a:rPr lang="en-US" sz="2000" spc="-10" dirty="0">
                <a:latin typeface="Garamond"/>
                <a:cs typeface="Garamond"/>
              </a:rPr>
              <a:t>Cyndi King</a:t>
            </a:r>
            <a:endParaRPr sz="2000" dirty="0">
              <a:latin typeface="Garamond"/>
              <a:cs typeface="Garamond"/>
            </a:endParaRPr>
          </a:p>
          <a:p>
            <a:pPr marL="355600" indent="-342900">
              <a:lnSpc>
                <a:spcPct val="100000"/>
              </a:lnSpc>
              <a:spcBef>
                <a:spcPts val="600"/>
              </a:spcBef>
              <a:buClr>
                <a:srgbClr val="2A5A6B"/>
              </a:buClr>
              <a:buFont typeface="Arial"/>
              <a:buChar char="•"/>
              <a:tabLst>
                <a:tab pos="354965" algn="l"/>
                <a:tab pos="355600" algn="l"/>
              </a:tabLst>
            </a:pPr>
            <a:endParaRPr sz="1600" dirty="0">
              <a:latin typeface="Garamond"/>
              <a:cs typeface="Garamon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272" y="428371"/>
            <a:ext cx="4277360" cy="635000"/>
          </a:xfrm>
          <a:prstGeom prst="rect">
            <a:avLst/>
          </a:prstGeom>
        </p:spPr>
        <p:txBody>
          <a:bodyPr vert="horz" wrap="square" lIns="0" tIns="12065" rIns="0" bIns="0" rtlCol="0">
            <a:spAutoFit/>
          </a:bodyPr>
          <a:lstStyle/>
          <a:p>
            <a:pPr marL="12700">
              <a:lnSpc>
                <a:spcPct val="100000"/>
              </a:lnSpc>
              <a:spcBef>
                <a:spcPts val="95"/>
              </a:spcBef>
            </a:pPr>
            <a:r>
              <a:rPr spc="-30" dirty="0">
                <a:solidFill>
                  <a:srgbClr val="174658"/>
                </a:solidFill>
              </a:rPr>
              <a:t>Grant </a:t>
            </a:r>
            <a:r>
              <a:rPr spc="-20" dirty="0">
                <a:solidFill>
                  <a:srgbClr val="174658"/>
                </a:solidFill>
              </a:rPr>
              <a:t>Requirements</a:t>
            </a:r>
          </a:p>
        </p:txBody>
      </p:sp>
      <p:sp>
        <p:nvSpPr>
          <p:cNvPr id="3" name="object 3"/>
          <p:cNvSpPr txBox="1"/>
          <p:nvPr/>
        </p:nvSpPr>
        <p:spPr>
          <a:xfrm>
            <a:off x="535940" y="1379342"/>
            <a:ext cx="7989570" cy="3643305"/>
          </a:xfrm>
          <a:prstGeom prst="rect">
            <a:avLst/>
          </a:prstGeom>
        </p:spPr>
        <p:txBody>
          <a:bodyPr vert="horz" wrap="square" lIns="0" tIns="90170" rIns="0" bIns="0" rtlCol="0">
            <a:spAutoFit/>
          </a:bodyPr>
          <a:lstStyle/>
          <a:p>
            <a:pPr marL="355600" indent="-342900">
              <a:lnSpc>
                <a:spcPct val="100000"/>
              </a:lnSpc>
              <a:spcBef>
                <a:spcPts val="710"/>
              </a:spcBef>
              <a:buClr>
                <a:srgbClr val="2A5A6B"/>
              </a:buClr>
              <a:buFont typeface="Arial"/>
              <a:buChar char="•"/>
              <a:tabLst>
                <a:tab pos="354965" algn="l"/>
                <a:tab pos="355600" algn="l"/>
              </a:tabLst>
            </a:pPr>
            <a:r>
              <a:rPr sz="2400" spc="-10" dirty="0">
                <a:latin typeface="Garamond"/>
                <a:cs typeface="Garamond"/>
              </a:rPr>
              <a:t>Davis</a:t>
            </a:r>
            <a:r>
              <a:rPr sz="2400" spc="-20" dirty="0">
                <a:latin typeface="Garamond"/>
                <a:cs typeface="Garamond"/>
              </a:rPr>
              <a:t> </a:t>
            </a:r>
            <a:r>
              <a:rPr sz="2400" dirty="0">
                <a:latin typeface="Garamond"/>
                <a:cs typeface="Garamond"/>
              </a:rPr>
              <a:t>Bacon</a:t>
            </a:r>
            <a:r>
              <a:rPr sz="2400" spc="-5" dirty="0">
                <a:latin typeface="Garamond"/>
                <a:cs typeface="Garamond"/>
              </a:rPr>
              <a:t> Act:</a:t>
            </a:r>
            <a:endParaRPr sz="2400" dirty="0">
              <a:latin typeface="Garamond"/>
              <a:cs typeface="Garamond"/>
            </a:endParaRPr>
          </a:p>
          <a:p>
            <a:pPr marL="756285" marR="432434" lvl="1" indent="-287020">
              <a:lnSpc>
                <a:spcPct val="100000"/>
              </a:lnSpc>
              <a:spcBef>
                <a:spcPts val="550"/>
              </a:spcBef>
              <a:buClr>
                <a:srgbClr val="2A5A6B"/>
              </a:buClr>
              <a:buFont typeface="Arial"/>
              <a:buChar char="–"/>
              <a:tabLst>
                <a:tab pos="756285" algn="l"/>
                <a:tab pos="756920" algn="l"/>
              </a:tabLst>
            </a:pPr>
            <a:r>
              <a:rPr sz="2200" dirty="0">
                <a:latin typeface="Garamond"/>
                <a:cs typeface="Garamond"/>
              </a:rPr>
              <a:t>Construction</a:t>
            </a:r>
            <a:r>
              <a:rPr sz="2200" spc="30" dirty="0">
                <a:latin typeface="Garamond"/>
                <a:cs typeface="Garamond"/>
              </a:rPr>
              <a:t> </a:t>
            </a:r>
            <a:r>
              <a:rPr sz="2200" spc="-10" dirty="0">
                <a:latin typeface="Garamond"/>
                <a:cs typeface="Garamond"/>
              </a:rPr>
              <a:t>projects</a:t>
            </a:r>
            <a:r>
              <a:rPr sz="2200" spc="20" dirty="0">
                <a:latin typeface="Garamond"/>
                <a:cs typeface="Garamond"/>
              </a:rPr>
              <a:t> </a:t>
            </a:r>
            <a:r>
              <a:rPr sz="2200" spc="-5" dirty="0">
                <a:latin typeface="Garamond"/>
                <a:cs typeface="Garamond"/>
              </a:rPr>
              <a:t>&gt;$2,000</a:t>
            </a:r>
            <a:r>
              <a:rPr sz="2200" spc="40" dirty="0">
                <a:latin typeface="Garamond"/>
                <a:cs typeface="Garamond"/>
              </a:rPr>
              <a:t> </a:t>
            </a:r>
            <a:r>
              <a:rPr sz="2200" spc="-5" dirty="0">
                <a:latin typeface="Garamond"/>
                <a:cs typeface="Garamond"/>
              </a:rPr>
              <a:t>funded</a:t>
            </a:r>
            <a:r>
              <a:rPr sz="2200" spc="5" dirty="0">
                <a:latin typeface="Garamond"/>
                <a:cs typeface="Garamond"/>
              </a:rPr>
              <a:t> </a:t>
            </a:r>
            <a:r>
              <a:rPr sz="2200" spc="-5" dirty="0">
                <a:latin typeface="Garamond"/>
                <a:cs typeface="Garamond"/>
              </a:rPr>
              <a:t>in</a:t>
            </a:r>
            <a:r>
              <a:rPr sz="2200" dirty="0">
                <a:latin typeface="Garamond"/>
                <a:cs typeface="Garamond"/>
              </a:rPr>
              <a:t> </a:t>
            </a:r>
            <a:r>
              <a:rPr sz="2200" spc="-5" dirty="0">
                <a:latin typeface="Garamond"/>
                <a:cs typeface="Garamond"/>
              </a:rPr>
              <a:t>whole</a:t>
            </a:r>
            <a:r>
              <a:rPr sz="2200" dirty="0">
                <a:latin typeface="Garamond"/>
                <a:cs typeface="Garamond"/>
              </a:rPr>
              <a:t> </a:t>
            </a:r>
            <a:r>
              <a:rPr sz="2200" spc="-5" dirty="0">
                <a:latin typeface="Garamond"/>
                <a:cs typeface="Garamond"/>
              </a:rPr>
              <a:t>or</a:t>
            </a:r>
            <a:r>
              <a:rPr sz="2200" spc="10" dirty="0">
                <a:latin typeface="Garamond"/>
                <a:cs typeface="Garamond"/>
              </a:rPr>
              <a:t> </a:t>
            </a:r>
            <a:r>
              <a:rPr sz="2200" spc="-5" dirty="0">
                <a:latin typeface="Garamond"/>
                <a:cs typeface="Garamond"/>
              </a:rPr>
              <a:t>in</a:t>
            </a:r>
            <a:r>
              <a:rPr lang="en-US" sz="2200" spc="-5" dirty="0">
                <a:latin typeface="Garamond"/>
                <a:cs typeface="Garamond"/>
              </a:rPr>
              <a:t> part </a:t>
            </a:r>
            <a:r>
              <a:rPr sz="2200" dirty="0">
                <a:latin typeface="Garamond"/>
                <a:cs typeface="Garamond"/>
              </a:rPr>
              <a:t> </a:t>
            </a:r>
            <a:r>
              <a:rPr lang="en-US" sz="2200" dirty="0">
                <a:latin typeface="Garamond"/>
                <a:cs typeface="Garamond"/>
              </a:rPr>
              <a:t>w</a:t>
            </a:r>
            <a:r>
              <a:rPr sz="2200" spc="-5" dirty="0">
                <a:latin typeface="Garamond"/>
                <a:cs typeface="Garamond"/>
              </a:rPr>
              <a:t>ith federal</a:t>
            </a:r>
            <a:r>
              <a:rPr sz="2200" spc="5" dirty="0">
                <a:latin typeface="Garamond"/>
                <a:cs typeface="Garamond"/>
              </a:rPr>
              <a:t> </a:t>
            </a:r>
            <a:r>
              <a:rPr sz="2200" spc="-5" dirty="0">
                <a:latin typeface="Garamond"/>
                <a:cs typeface="Garamond"/>
              </a:rPr>
              <a:t>funds</a:t>
            </a:r>
            <a:endParaRPr sz="2200" dirty="0">
              <a:latin typeface="Garamond"/>
              <a:cs typeface="Garamond"/>
            </a:endParaRPr>
          </a:p>
          <a:p>
            <a:pPr marL="756285" marR="1270635" lvl="1" indent="-287020">
              <a:lnSpc>
                <a:spcPct val="100000"/>
              </a:lnSpc>
              <a:spcBef>
                <a:spcPts val="525"/>
              </a:spcBef>
              <a:buClr>
                <a:srgbClr val="2A5A6B"/>
              </a:buClr>
              <a:buFont typeface="Arial"/>
              <a:buChar char="–"/>
              <a:tabLst>
                <a:tab pos="756285" algn="l"/>
                <a:tab pos="756920" algn="l"/>
              </a:tabLst>
            </a:pPr>
            <a:r>
              <a:rPr sz="2200" spc="-5" dirty="0">
                <a:latin typeface="Garamond"/>
                <a:cs typeface="Garamond"/>
              </a:rPr>
              <a:t>All</a:t>
            </a:r>
            <a:r>
              <a:rPr sz="2200" spc="-10" dirty="0">
                <a:latin typeface="Garamond"/>
                <a:cs typeface="Garamond"/>
              </a:rPr>
              <a:t> laborers</a:t>
            </a:r>
            <a:r>
              <a:rPr sz="2200" spc="30" dirty="0">
                <a:latin typeface="Garamond"/>
                <a:cs typeface="Garamond"/>
              </a:rPr>
              <a:t> </a:t>
            </a:r>
            <a:r>
              <a:rPr sz="2200" spc="-10" dirty="0">
                <a:latin typeface="Garamond"/>
                <a:cs typeface="Garamond"/>
              </a:rPr>
              <a:t>and</a:t>
            </a:r>
            <a:r>
              <a:rPr sz="2200" spc="15" dirty="0">
                <a:latin typeface="Garamond"/>
                <a:cs typeface="Garamond"/>
              </a:rPr>
              <a:t> </a:t>
            </a:r>
            <a:r>
              <a:rPr sz="2200" spc="-10" dirty="0">
                <a:latin typeface="Garamond"/>
                <a:cs typeface="Garamond"/>
              </a:rPr>
              <a:t>mechanics</a:t>
            </a:r>
            <a:r>
              <a:rPr sz="2200" spc="15" dirty="0">
                <a:latin typeface="Garamond"/>
                <a:cs typeface="Garamond"/>
              </a:rPr>
              <a:t> </a:t>
            </a:r>
            <a:r>
              <a:rPr sz="2200" spc="-10" dirty="0">
                <a:latin typeface="Garamond"/>
                <a:cs typeface="Garamond"/>
              </a:rPr>
              <a:t>employed</a:t>
            </a:r>
            <a:r>
              <a:rPr sz="2200" spc="10" dirty="0">
                <a:latin typeface="Garamond"/>
                <a:cs typeface="Garamond"/>
              </a:rPr>
              <a:t> </a:t>
            </a:r>
            <a:r>
              <a:rPr sz="2200" spc="-20" dirty="0">
                <a:latin typeface="Garamond"/>
                <a:cs typeface="Garamond"/>
              </a:rPr>
              <a:t>by</a:t>
            </a:r>
            <a:r>
              <a:rPr sz="2200" dirty="0">
                <a:latin typeface="Garamond"/>
                <a:cs typeface="Garamond"/>
              </a:rPr>
              <a:t> </a:t>
            </a:r>
            <a:r>
              <a:rPr sz="2200" spc="-10" dirty="0">
                <a:latin typeface="Garamond"/>
                <a:cs typeface="Garamond"/>
              </a:rPr>
              <a:t>contractors</a:t>
            </a:r>
            <a:r>
              <a:rPr sz="2200" spc="45" dirty="0">
                <a:latin typeface="Garamond"/>
                <a:cs typeface="Garamond"/>
              </a:rPr>
              <a:t> </a:t>
            </a:r>
            <a:r>
              <a:rPr sz="2200" spc="-10" dirty="0">
                <a:latin typeface="Garamond"/>
                <a:cs typeface="Garamond"/>
              </a:rPr>
              <a:t>or </a:t>
            </a:r>
            <a:r>
              <a:rPr sz="2200" spc="-535" dirty="0">
                <a:latin typeface="Garamond"/>
                <a:cs typeface="Garamond"/>
              </a:rPr>
              <a:t> </a:t>
            </a:r>
            <a:r>
              <a:rPr sz="2200" spc="-5" dirty="0">
                <a:latin typeface="Garamond"/>
                <a:cs typeface="Garamond"/>
              </a:rPr>
              <a:t>subcontractors</a:t>
            </a:r>
            <a:r>
              <a:rPr sz="2200" spc="40" dirty="0">
                <a:latin typeface="Garamond"/>
                <a:cs typeface="Garamond"/>
              </a:rPr>
              <a:t> </a:t>
            </a:r>
            <a:r>
              <a:rPr sz="2200" spc="-5" dirty="0">
                <a:latin typeface="Garamond"/>
                <a:cs typeface="Garamond"/>
              </a:rPr>
              <a:t>are</a:t>
            </a:r>
            <a:r>
              <a:rPr sz="2200" dirty="0">
                <a:latin typeface="Garamond"/>
                <a:cs typeface="Garamond"/>
              </a:rPr>
              <a:t> </a:t>
            </a:r>
            <a:r>
              <a:rPr sz="2200" spc="-5" dirty="0">
                <a:latin typeface="Garamond"/>
                <a:cs typeface="Garamond"/>
              </a:rPr>
              <a:t>to be</a:t>
            </a:r>
            <a:r>
              <a:rPr sz="2200" dirty="0">
                <a:latin typeface="Garamond"/>
                <a:cs typeface="Garamond"/>
              </a:rPr>
              <a:t> </a:t>
            </a:r>
            <a:r>
              <a:rPr sz="2200" spc="-10" dirty="0">
                <a:latin typeface="Garamond"/>
                <a:cs typeface="Garamond"/>
              </a:rPr>
              <a:t>paid</a:t>
            </a:r>
            <a:r>
              <a:rPr sz="2200" spc="10" dirty="0">
                <a:latin typeface="Garamond"/>
                <a:cs typeface="Garamond"/>
              </a:rPr>
              <a:t> </a:t>
            </a:r>
            <a:r>
              <a:rPr sz="2200" spc="-5" dirty="0">
                <a:latin typeface="Garamond"/>
                <a:cs typeface="Garamond"/>
              </a:rPr>
              <a:t>federal</a:t>
            </a:r>
            <a:r>
              <a:rPr sz="2200" spc="5" dirty="0">
                <a:latin typeface="Garamond"/>
                <a:cs typeface="Garamond"/>
              </a:rPr>
              <a:t> </a:t>
            </a:r>
            <a:r>
              <a:rPr sz="2200" spc="-10" dirty="0">
                <a:latin typeface="Garamond"/>
                <a:cs typeface="Garamond"/>
              </a:rPr>
              <a:t>prevailing</a:t>
            </a:r>
            <a:r>
              <a:rPr sz="2200" spc="10" dirty="0">
                <a:latin typeface="Garamond"/>
                <a:cs typeface="Garamond"/>
              </a:rPr>
              <a:t> </a:t>
            </a:r>
            <a:r>
              <a:rPr sz="2200" spc="-5" dirty="0">
                <a:latin typeface="Garamond"/>
                <a:cs typeface="Garamond"/>
              </a:rPr>
              <a:t>wages</a:t>
            </a:r>
            <a:endParaRPr sz="2200" dirty="0">
              <a:latin typeface="Garamond"/>
              <a:cs typeface="Garamond"/>
            </a:endParaRPr>
          </a:p>
          <a:p>
            <a:pPr marL="756285" lvl="1" indent="-287020">
              <a:lnSpc>
                <a:spcPct val="100000"/>
              </a:lnSpc>
              <a:spcBef>
                <a:spcPts val="525"/>
              </a:spcBef>
              <a:buClr>
                <a:srgbClr val="2A5A6B"/>
              </a:buClr>
              <a:buFont typeface="Arial"/>
              <a:buChar char="–"/>
              <a:tabLst>
                <a:tab pos="756285" algn="l"/>
                <a:tab pos="756920" algn="l"/>
              </a:tabLst>
            </a:pPr>
            <a:r>
              <a:rPr sz="2200" spc="-15" dirty="0">
                <a:latin typeface="Garamond"/>
                <a:cs typeface="Garamond"/>
              </a:rPr>
              <a:t>May</a:t>
            </a:r>
            <a:r>
              <a:rPr sz="2200" spc="-10" dirty="0">
                <a:latin typeface="Garamond"/>
                <a:cs typeface="Garamond"/>
              </a:rPr>
              <a:t> </a:t>
            </a:r>
            <a:r>
              <a:rPr sz="2200" spc="-5" dirty="0">
                <a:latin typeface="Garamond"/>
                <a:cs typeface="Garamond"/>
              </a:rPr>
              <a:t>increase</a:t>
            </a:r>
            <a:r>
              <a:rPr sz="2200" spc="-10" dirty="0">
                <a:latin typeface="Garamond"/>
                <a:cs typeface="Garamond"/>
              </a:rPr>
              <a:t> </a:t>
            </a:r>
            <a:r>
              <a:rPr sz="2200" spc="-5" dirty="0">
                <a:latin typeface="Garamond"/>
                <a:cs typeface="Garamond"/>
              </a:rPr>
              <a:t>cost of</a:t>
            </a:r>
            <a:r>
              <a:rPr sz="2200" spc="254" dirty="0">
                <a:latin typeface="Garamond"/>
                <a:cs typeface="Garamond"/>
              </a:rPr>
              <a:t> </a:t>
            </a:r>
            <a:r>
              <a:rPr sz="2200" spc="-5" dirty="0">
                <a:latin typeface="Garamond"/>
                <a:cs typeface="Garamond"/>
              </a:rPr>
              <a:t>project</a:t>
            </a:r>
            <a:endParaRPr sz="2200" dirty="0">
              <a:latin typeface="Garamond"/>
              <a:cs typeface="Garamond"/>
            </a:endParaRPr>
          </a:p>
          <a:p>
            <a:pPr marL="756285" lvl="1" indent="-287020">
              <a:lnSpc>
                <a:spcPct val="100000"/>
              </a:lnSpc>
              <a:spcBef>
                <a:spcPts val="535"/>
              </a:spcBef>
              <a:buClr>
                <a:srgbClr val="2A5A6B"/>
              </a:buClr>
              <a:buFont typeface="Arial"/>
              <a:buChar char="–"/>
              <a:tabLst>
                <a:tab pos="756285" algn="l"/>
                <a:tab pos="756920" algn="l"/>
              </a:tabLst>
            </a:pPr>
            <a:r>
              <a:rPr sz="2200" spc="-10" dirty="0">
                <a:latin typeface="Garamond"/>
                <a:cs typeface="Garamond"/>
              </a:rPr>
              <a:t>Requires weekly</a:t>
            </a:r>
            <a:r>
              <a:rPr sz="2200" spc="-20" dirty="0">
                <a:latin typeface="Garamond"/>
                <a:cs typeface="Garamond"/>
              </a:rPr>
              <a:t> </a:t>
            </a:r>
            <a:r>
              <a:rPr sz="2200" spc="-10" dirty="0">
                <a:latin typeface="Garamond"/>
                <a:cs typeface="Garamond"/>
              </a:rPr>
              <a:t>payment</a:t>
            </a:r>
            <a:r>
              <a:rPr sz="2200" spc="15" dirty="0">
                <a:latin typeface="Garamond"/>
                <a:cs typeface="Garamond"/>
              </a:rPr>
              <a:t> </a:t>
            </a:r>
            <a:r>
              <a:rPr sz="2200" spc="-5" dirty="0">
                <a:latin typeface="Garamond"/>
                <a:cs typeface="Garamond"/>
              </a:rPr>
              <a:t>of</a:t>
            </a:r>
            <a:r>
              <a:rPr sz="2200" spc="270" dirty="0">
                <a:latin typeface="Garamond"/>
                <a:cs typeface="Garamond"/>
              </a:rPr>
              <a:t> </a:t>
            </a:r>
            <a:r>
              <a:rPr sz="2200" spc="-5" dirty="0">
                <a:latin typeface="Garamond"/>
                <a:cs typeface="Garamond"/>
              </a:rPr>
              <a:t>wages</a:t>
            </a:r>
            <a:endParaRPr sz="2200" dirty="0">
              <a:latin typeface="Garamond"/>
              <a:cs typeface="Garamond"/>
            </a:endParaRPr>
          </a:p>
          <a:p>
            <a:pPr marL="756285" lvl="1" indent="-287020">
              <a:lnSpc>
                <a:spcPct val="100000"/>
              </a:lnSpc>
              <a:spcBef>
                <a:spcPts val="525"/>
              </a:spcBef>
              <a:buClr>
                <a:srgbClr val="2A5A6B"/>
              </a:buClr>
              <a:buFont typeface="Arial"/>
              <a:buChar char="–"/>
              <a:tabLst>
                <a:tab pos="756285" algn="l"/>
                <a:tab pos="756920" algn="l"/>
              </a:tabLst>
            </a:pPr>
            <a:r>
              <a:rPr sz="2200" spc="-15" dirty="0">
                <a:latin typeface="Garamond"/>
                <a:cs typeface="Garamond"/>
              </a:rPr>
              <a:t>Each</a:t>
            </a:r>
            <a:r>
              <a:rPr sz="2200" spc="-5" dirty="0">
                <a:latin typeface="Garamond"/>
                <a:cs typeface="Garamond"/>
              </a:rPr>
              <a:t> </a:t>
            </a:r>
            <a:r>
              <a:rPr sz="2200" spc="-10" dirty="0">
                <a:latin typeface="Garamond"/>
                <a:cs typeface="Garamond"/>
              </a:rPr>
              <a:t>contractor</a:t>
            </a:r>
            <a:r>
              <a:rPr sz="2200" spc="25" dirty="0">
                <a:latin typeface="Garamond"/>
                <a:cs typeface="Garamond"/>
              </a:rPr>
              <a:t> </a:t>
            </a:r>
            <a:r>
              <a:rPr sz="2200" spc="-10" dirty="0">
                <a:latin typeface="Garamond"/>
                <a:cs typeface="Garamond"/>
              </a:rPr>
              <a:t>must:</a:t>
            </a:r>
            <a:endParaRPr sz="2200" dirty="0">
              <a:latin typeface="Garamond"/>
              <a:cs typeface="Garamond"/>
            </a:endParaRPr>
          </a:p>
          <a:p>
            <a:pPr marL="1155700" lvl="2" indent="-229235">
              <a:lnSpc>
                <a:spcPct val="100000"/>
              </a:lnSpc>
              <a:spcBef>
                <a:spcPts val="530"/>
              </a:spcBef>
              <a:buClr>
                <a:srgbClr val="2A5A6B"/>
              </a:buClr>
              <a:buFont typeface="Arial"/>
              <a:buChar char="•"/>
              <a:tabLst>
                <a:tab pos="1155700" algn="l"/>
                <a:tab pos="1156335" algn="l"/>
              </a:tabLst>
            </a:pPr>
            <a:r>
              <a:rPr sz="2200" spc="-5" dirty="0">
                <a:latin typeface="Garamond"/>
                <a:cs typeface="Garamond"/>
              </a:rPr>
              <a:t>Submit </a:t>
            </a:r>
            <a:r>
              <a:rPr sz="2200" spc="-10" dirty="0">
                <a:latin typeface="Garamond"/>
                <a:cs typeface="Garamond"/>
              </a:rPr>
              <a:t>weekly</a:t>
            </a:r>
            <a:r>
              <a:rPr sz="2200" spc="5" dirty="0">
                <a:latin typeface="Garamond"/>
                <a:cs typeface="Garamond"/>
              </a:rPr>
              <a:t> </a:t>
            </a:r>
            <a:r>
              <a:rPr sz="2200" dirty="0">
                <a:latin typeface="Garamond"/>
                <a:cs typeface="Garamond"/>
              </a:rPr>
              <a:t>certified</a:t>
            </a:r>
            <a:r>
              <a:rPr sz="2200" spc="-5" dirty="0">
                <a:latin typeface="Garamond"/>
                <a:cs typeface="Garamond"/>
              </a:rPr>
              <a:t> </a:t>
            </a:r>
            <a:r>
              <a:rPr sz="2200" spc="-10" dirty="0">
                <a:latin typeface="Garamond"/>
                <a:cs typeface="Garamond"/>
              </a:rPr>
              <a:t>payrolls</a:t>
            </a:r>
            <a:r>
              <a:rPr sz="2200" spc="30" dirty="0">
                <a:latin typeface="Garamond"/>
                <a:cs typeface="Garamond"/>
              </a:rPr>
              <a:t> </a:t>
            </a:r>
            <a:r>
              <a:rPr sz="2200" spc="-5" dirty="0">
                <a:latin typeface="Garamond"/>
                <a:cs typeface="Garamond"/>
              </a:rPr>
              <a:t>reflecting</a:t>
            </a:r>
            <a:r>
              <a:rPr sz="2200" spc="15" dirty="0">
                <a:latin typeface="Garamond"/>
                <a:cs typeface="Garamond"/>
              </a:rPr>
              <a:t> </a:t>
            </a:r>
            <a:r>
              <a:rPr sz="2200" spc="-5" dirty="0">
                <a:latin typeface="Garamond"/>
                <a:cs typeface="Garamond"/>
              </a:rPr>
              <a:t>all</a:t>
            </a:r>
            <a:r>
              <a:rPr sz="2200" spc="10" dirty="0">
                <a:latin typeface="Garamond"/>
                <a:cs typeface="Garamond"/>
              </a:rPr>
              <a:t> </a:t>
            </a:r>
            <a:r>
              <a:rPr sz="2200" spc="-5" dirty="0">
                <a:latin typeface="Garamond"/>
                <a:cs typeface="Garamond"/>
              </a:rPr>
              <a:t>hours</a:t>
            </a:r>
            <a:r>
              <a:rPr sz="2200" spc="20" dirty="0">
                <a:latin typeface="Garamond"/>
                <a:cs typeface="Garamond"/>
              </a:rPr>
              <a:t> </a:t>
            </a:r>
            <a:r>
              <a:rPr sz="2200" spc="-20" dirty="0">
                <a:latin typeface="Garamond"/>
                <a:cs typeface="Garamond"/>
              </a:rPr>
              <a:t>worked</a:t>
            </a:r>
            <a:endParaRPr sz="2200" dirty="0">
              <a:latin typeface="Garamond"/>
              <a:cs typeface="Garamon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272" y="428371"/>
            <a:ext cx="4277360" cy="635000"/>
          </a:xfrm>
          <a:prstGeom prst="rect">
            <a:avLst/>
          </a:prstGeom>
        </p:spPr>
        <p:txBody>
          <a:bodyPr vert="horz" wrap="square" lIns="0" tIns="12065" rIns="0" bIns="0" rtlCol="0">
            <a:spAutoFit/>
          </a:bodyPr>
          <a:lstStyle/>
          <a:p>
            <a:pPr marL="12700">
              <a:lnSpc>
                <a:spcPct val="100000"/>
              </a:lnSpc>
              <a:spcBef>
                <a:spcPts val="95"/>
              </a:spcBef>
            </a:pPr>
            <a:r>
              <a:rPr spc="-30" dirty="0">
                <a:solidFill>
                  <a:srgbClr val="174658"/>
                </a:solidFill>
              </a:rPr>
              <a:t>Grant </a:t>
            </a:r>
            <a:r>
              <a:rPr spc="-20" dirty="0">
                <a:solidFill>
                  <a:srgbClr val="174658"/>
                </a:solidFill>
              </a:rPr>
              <a:t>Requirements</a:t>
            </a:r>
          </a:p>
        </p:txBody>
      </p:sp>
      <p:sp>
        <p:nvSpPr>
          <p:cNvPr id="3" name="object 3"/>
          <p:cNvSpPr txBox="1"/>
          <p:nvPr/>
        </p:nvSpPr>
        <p:spPr>
          <a:xfrm>
            <a:off x="535940" y="1379342"/>
            <a:ext cx="7911465" cy="4607672"/>
          </a:xfrm>
          <a:prstGeom prst="rect">
            <a:avLst/>
          </a:prstGeom>
        </p:spPr>
        <p:txBody>
          <a:bodyPr vert="horz" wrap="square" lIns="0" tIns="90170" rIns="0" bIns="0" rtlCol="0">
            <a:spAutoFit/>
          </a:bodyPr>
          <a:lstStyle/>
          <a:p>
            <a:pPr marL="355600" indent="-342900">
              <a:lnSpc>
                <a:spcPct val="100000"/>
              </a:lnSpc>
              <a:spcBef>
                <a:spcPts val="710"/>
              </a:spcBef>
              <a:buClr>
                <a:srgbClr val="2A5A6B"/>
              </a:buClr>
              <a:buFont typeface="Arial"/>
              <a:buChar char="•"/>
              <a:tabLst>
                <a:tab pos="354965" algn="l"/>
                <a:tab pos="355600" algn="l"/>
              </a:tabLst>
            </a:pPr>
            <a:r>
              <a:rPr lang="en-US" sz="2400" dirty="0">
                <a:latin typeface="Garamond"/>
                <a:cs typeface="Garamond"/>
              </a:rPr>
              <a:t>Lehigh County Grant Ordinance</a:t>
            </a:r>
            <a:endParaRPr lang="en-US" sz="2400" spc="-5" dirty="0">
              <a:latin typeface="Garamond"/>
              <a:cs typeface="Garamond"/>
            </a:endParaRPr>
          </a:p>
          <a:p>
            <a:pPr marL="812800" lvl="1" indent="-342900">
              <a:spcBef>
                <a:spcPts val="710"/>
              </a:spcBef>
              <a:buClr>
                <a:srgbClr val="2A5A6B"/>
              </a:buClr>
              <a:buFont typeface="Arial"/>
              <a:buChar char="•"/>
              <a:tabLst>
                <a:tab pos="354965" algn="l"/>
                <a:tab pos="355600" algn="l"/>
              </a:tabLst>
            </a:pPr>
            <a:r>
              <a:rPr lang="en-US" spc="-5" dirty="0">
                <a:latin typeface="Garamond"/>
                <a:cs typeface="Garamond"/>
              </a:rPr>
              <a:t>Financial documentation must be submitted at the time of application.</a:t>
            </a:r>
          </a:p>
          <a:p>
            <a:pPr marL="812800" lvl="1" indent="-342900">
              <a:spcBef>
                <a:spcPts val="710"/>
              </a:spcBef>
              <a:buClr>
                <a:srgbClr val="2A5A6B"/>
              </a:buClr>
              <a:buFont typeface="Arial"/>
              <a:buChar char="•"/>
              <a:tabLst>
                <a:tab pos="354965" algn="l"/>
                <a:tab pos="355600" algn="l"/>
              </a:tabLst>
            </a:pPr>
            <a:r>
              <a:rPr lang="en-US" spc="-5" dirty="0">
                <a:latin typeface="Garamond"/>
                <a:cs typeface="Garamond"/>
              </a:rPr>
              <a:t>Documentation will be placed on Lehigh County’s website and removed after processing of the CDBG award ordinance.</a:t>
            </a:r>
          </a:p>
          <a:p>
            <a:pPr marL="812800" lvl="1" indent="-342900">
              <a:spcBef>
                <a:spcPts val="710"/>
              </a:spcBef>
              <a:buClr>
                <a:srgbClr val="2A5A6B"/>
              </a:buClr>
              <a:buFont typeface="Arial"/>
              <a:buChar char="•"/>
              <a:tabLst>
                <a:tab pos="354965" algn="l"/>
                <a:tab pos="355600" algn="l"/>
              </a:tabLst>
            </a:pPr>
            <a:endParaRPr lang="en-US" spc="-5" dirty="0">
              <a:latin typeface="Garamond"/>
              <a:cs typeface="Garamond"/>
            </a:endParaRPr>
          </a:p>
          <a:p>
            <a:pPr algn="l"/>
            <a:r>
              <a:rPr lang="en-US" sz="1200" b="0" i="0" u="none" strike="noStrike" baseline="0" dirty="0">
                <a:latin typeface="Cambria" panose="02040503050406030204" pitchFamily="18" charset="0"/>
              </a:rPr>
              <a:t>1. The current and previous fiscal year’s budget, including the actual revenues and expenditures for the</a:t>
            </a:r>
          </a:p>
          <a:p>
            <a:pPr algn="l"/>
            <a:r>
              <a:rPr lang="en-US" sz="1200" b="0" i="0" u="none" strike="noStrike" baseline="0" dirty="0">
                <a:latin typeface="Cambria" panose="02040503050406030204" pitchFamily="18" charset="0"/>
              </a:rPr>
              <a:t>previous year</a:t>
            </a:r>
          </a:p>
          <a:p>
            <a:pPr algn="l"/>
            <a:endParaRPr lang="en-US" sz="1200" b="0" i="0" u="none" strike="noStrike" baseline="0" dirty="0">
              <a:latin typeface="Cambria" panose="02040503050406030204" pitchFamily="18" charset="0"/>
            </a:endParaRPr>
          </a:p>
          <a:p>
            <a:pPr algn="l"/>
            <a:r>
              <a:rPr lang="en-US" sz="1200" b="0" i="0" u="none" strike="noStrike" baseline="0" dirty="0">
                <a:latin typeface="Cambria" panose="02040503050406030204" pitchFamily="18" charset="0"/>
              </a:rPr>
              <a:t>2. Audited financial statements for the two (2) previous fiscal years</a:t>
            </a:r>
          </a:p>
          <a:p>
            <a:pPr algn="l"/>
            <a:endParaRPr lang="en-US" sz="1200" b="0" i="0" u="none" strike="noStrike" baseline="0" dirty="0">
              <a:latin typeface="Cambria" panose="02040503050406030204" pitchFamily="18" charset="0"/>
            </a:endParaRPr>
          </a:p>
          <a:p>
            <a:pPr algn="l"/>
            <a:r>
              <a:rPr lang="en-US" sz="1200" b="0" i="0" u="none" strike="noStrike" baseline="0" dirty="0">
                <a:latin typeface="Cambria" panose="02040503050406030204" pitchFamily="18" charset="0"/>
              </a:rPr>
              <a:t>3. The positions of all employees, officers and board members who receive $50,000.00 or more in annual</a:t>
            </a:r>
          </a:p>
          <a:p>
            <a:pPr algn="l"/>
            <a:r>
              <a:rPr lang="en-US" sz="1200" b="0" i="0" u="none" strike="noStrike" baseline="0" dirty="0">
                <a:latin typeface="Cambria" panose="02040503050406030204" pitchFamily="18" charset="0"/>
              </a:rPr>
              <a:t>compensation, including bonuses, from the requesting organization</a:t>
            </a:r>
          </a:p>
          <a:p>
            <a:pPr algn="l"/>
            <a:endParaRPr lang="en-US" sz="1200" b="0" i="0" u="none" strike="noStrike" baseline="0" dirty="0">
              <a:latin typeface="Cambria" panose="02040503050406030204" pitchFamily="18" charset="0"/>
            </a:endParaRPr>
          </a:p>
          <a:p>
            <a:pPr algn="l"/>
            <a:r>
              <a:rPr lang="en-US" sz="1200" b="0" i="0" u="none" strike="noStrike" baseline="0" dirty="0">
                <a:latin typeface="Cambria" panose="02040503050406030204" pitchFamily="18" charset="0"/>
              </a:rPr>
              <a:t>4. The total compensation of the organization’s five (5) highest compensated individuals</a:t>
            </a:r>
          </a:p>
          <a:p>
            <a:pPr algn="l"/>
            <a:endParaRPr lang="en-US" sz="1200" b="0" i="0" u="none" strike="noStrike" baseline="0" dirty="0">
              <a:latin typeface="Cambria" panose="02040503050406030204" pitchFamily="18" charset="0"/>
            </a:endParaRPr>
          </a:p>
          <a:p>
            <a:pPr algn="l"/>
            <a:r>
              <a:rPr lang="en-US" sz="1200" b="0" i="0" u="none" strike="noStrike" baseline="0" dirty="0">
                <a:latin typeface="Cambria" panose="02040503050406030204" pitchFamily="18" charset="0"/>
              </a:rPr>
              <a:t>5. A list of all funding sources and the total amount received from each funding source for the previous</a:t>
            </a:r>
          </a:p>
          <a:p>
            <a:pPr algn="l"/>
            <a:r>
              <a:rPr lang="en-US" sz="1200" b="0" i="0" u="none" strike="noStrike" baseline="0" dirty="0">
                <a:latin typeface="Cambria" panose="02040503050406030204" pitchFamily="18" charset="0"/>
              </a:rPr>
              <a:t>Year</a:t>
            </a:r>
          </a:p>
          <a:p>
            <a:pPr algn="l"/>
            <a:endParaRPr lang="en-US" sz="1200" b="0" i="0" u="none" strike="noStrike" baseline="0" dirty="0">
              <a:latin typeface="Cambria" panose="02040503050406030204" pitchFamily="18" charset="0"/>
            </a:endParaRPr>
          </a:p>
          <a:p>
            <a:pPr algn="l"/>
            <a:r>
              <a:rPr lang="en-US" sz="1200" b="0" i="0" u="none" strike="noStrike" baseline="0" dirty="0">
                <a:latin typeface="Cambria" panose="02040503050406030204" pitchFamily="18" charset="0"/>
              </a:rPr>
              <a:t>6. A list of all funding sources for the current year, and a list of all pending applications for funding,</a:t>
            </a:r>
          </a:p>
          <a:p>
            <a:pPr algn="l"/>
            <a:r>
              <a:rPr lang="en-US" sz="1200" b="0" i="0" u="none" strike="noStrike" baseline="0" dirty="0">
                <a:latin typeface="Cambria" panose="02040503050406030204" pitchFamily="18" charset="0"/>
              </a:rPr>
              <a:t>including the amount requested</a:t>
            </a:r>
            <a:endParaRPr sz="1200" dirty="0">
              <a:latin typeface="Garamond"/>
              <a:cs typeface="Garamon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272" y="428371"/>
            <a:ext cx="4277360" cy="635000"/>
          </a:xfrm>
          <a:prstGeom prst="rect">
            <a:avLst/>
          </a:prstGeom>
        </p:spPr>
        <p:txBody>
          <a:bodyPr vert="horz" wrap="square" lIns="0" tIns="12065" rIns="0" bIns="0" rtlCol="0">
            <a:spAutoFit/>
          </a:bodyPr>
          <a:lstStyle/>
          <a:p>
            <a:pPr marL="12700">
              <a:lnSpc>
                <a:spcPct val="100000"/>
              </a:lnSpc>
              <a:spcBef>
                <a:spcPts val="95"/>
              </a:spcBef>
            </a:pPr>
            <a:r>
              <a:rPr spc="-30" dirty="0">
                <a:solidFill>
                  <a:srgbClr val="174658"/>
                </a:solidFill>
              </a:rPr>
              <a:t>Grant </a:t>
            </a:r>
            <a:r>
              <a:rPr spc="-20" dirty="0">
                <a:solidFill>
                  <a:srgbClr val="174658"/>
                </a:solidFill>
              </a:rPr>
              <a:t>Requirements</a:t>
            </a:r>
          </a:p>
        </p:txBody>
      </p:sp>
      <p:sp>
        <p:nvSpPr>
          <p:cNvPr id="3" name="object 3"/>
          <p:cNvSpPr txBox="1"/>
          <p:nvPr/>
        </p:nvSpPr>
        <p:spPr>
          <a:xfrm>
            <a:off x="535940" y="1359615"/>
            <a:ext cx="7873365" cy="4829527"/>
          </a:xfrm>
          <a:prstGeom prst="rect">
            <a:avLst/>
          </a:prstGeom>
        </p:spPr>
        <p:txBody>
          <a:bodyPr vert="horz" wrap="square" lIns="0" tIns="106680" rIns="0" bIns="0" rtlCol="0">
            <a:spAutoFit/>
          </a:bodyPr>
          <a:lstStyle/>
          <a:p>
            <a:pPr marL="355600" indent="-342900">
              <a:lnSpc>
                <a:spcPct val="100000"/>
              </a:lnSpc>
              <a:spcBef>
                <a:spcPts val="840"/>
              </a:spcBef>
              <a:buClr>
                <a:srgbClr val="2A5A6B"/>
              </a:buClr>
              <a:buFont typeface="Arial"/>
              <a:buChar char="•"/>
              <a:tabLst>
                <a:tab pos="354965" algn="l"/>
                <a:tab pos="355600" algn="l"/>
              </a:tabLst>
            </a:pPr>
            <a:r>
              <a:rPr sz="2800" spc="-5" dirty="0">
                <a:latin typeface="Garamond"/>
                <a:cs typeface="Garamond"/>
              </a:rPr>
              <a:t>Procurement:</a:t>
            </a:r>
            <a:endParaRPr sz="2800" dirty="0">
              <a:latin typeface="Garamond"/>
              <a:cs typeface="Garamond"/>
            </a:endParaRPr>
          </a:p>
          <a:p>
            <a:pPr marL="756285" lvl="1" indent="-287020">
              <a:lnSpc>
                <a:spcPct val="100000"/>
              </a:lnSpc>
              <a:spcBef>
                <a:spcPts val="535"/>
              </a:spcBef>
              <a:buClr>
                <a:srgbClr val="2A5A6B"/>
              </a:buClr>
              <a:buFont typeface="Arial"/>
              <a:buChar char="–"/>
              <a:tabLst>
                <a:tab pos="756285" algn="l"/>
                <a:tab pos="756920" algn="l"/>
              </a:tabLst>
            </a:pPr>
            <a:r>
              <a:rPr sz="2000" dirty="0">
                <a:latin typeface="Garamond"/>
                <a:cs typeface="Garamond"/>
              </a:rPr>
              <a:t>Procurement</a:t>
            </a:r>
            <a:r>
              <a:rPr sz="2000" spc="-35" dirty="0">
                <a:latin typeface="Garamond"/>
                <a:cs typeface="Garamond"/>
              </a:rPr>
              <a:t> </a:t>
            </a:r>
            <a:r>
              <a:rPr sz="2000" spc="-5" dirty="0">
                <a:latin typeface="Garamond"/>
                <a:cs typeface="Garamond"/>
              </a:rPr>
              <a:t>must</a:t>
            </a:r>
            <a:r>
              <a:rPr sz="2000" spc="-15" dirty="0">
                <a:latin typeface="Garamond"/>
                <a:cs typeface="Garamond"/>
              </a:rPr>
              <a:t> </a:t>
            </a:r>
            <a:r>
              <a:rPr sz="2000" dirty="0">
                <a:latin typeface="Garamond"/>
                <a:cs typeface="Garamond"/>
              </a:rPr>
              <a:t>comply </a:t>
            </a:r>
            <a:r>
              <a:rPr sz="2000" spc="-5" dirty="0">
                <a:latin typeface="Garamond"/>
                <a:cs typeface="Garamond"/>
              </a:rPr>
              <a:t>with</a:t>
            </a:r>
            <a:r>
              <a:rPr sz="2000" spc="10" dirty="0">
                <a:latin typeface="Garamond"/>
                <a:cs typeface="Garamond"/>
              </a:rPr>
              <a:t> </a:t>
            </a:r>
            <a:r>
              <a:rPr sz="2000" dirty="0">
                <a:latin typeface="Garamond"/>
                <a:cs typeface="Garamond"/>
              </a:rPr>
              <a:t>local,</a:t>
            </a:r>
            <a:r>
              <a:rPr sz="2000" spc="15" dirty="0">
                <a:latin typeface="Garamond"/>
                <a:cs typeface="Garamond"/>
              </a:rPr>
              <a:t> </a:t>
            </a:r>
            <a:r>
              <a:rPr sz="2000" spc="-5" dirty="0">
                <a:latin typeface="Garamond"/>
                <a:cs typeface="Garamond"/>
              </a:rPr>
              <a:t>state,</a:t>
            </a:r>
            <a:r>
              <a:rPr sz="2000" spc="-30" dirty="0">
                <a:latin typeface="Garamond"/>
                <a:cs typeface="Garamond"/>
              </a:rPr>
              <a:t> </a:t>
            </a:r>
            <a:r>
              <a:rPr sz="2000" dirty="0">
                <a:latin typeface="Garamond"/>
                <a:cs typeface="Garamond"/>
              </a:rPr>
              <a:t>&amp;</a:t>
            </a:r>
            <a:r>
              <a:rPr sz="2000" spc="5" dirty="0">
                <a:latin typeface="Garamond"/>
                <a:cs typeface="Garamond"/>
              </a:rPr>
              <a:t> </a:t>
            </a:r>
            <a:r>
              <a:rPr sz="2000" dirty="0">
                <a:latin typeface="Garamond"/>
                <a:cs typeface="Garamond"/>
              </a:rPr>
              <a:t>federal</a:t>
            </a:r>
            <a:r>
              <a:rPr sz="2000" spc="-25" dirty="0">
                <a:latin typeface="Garamond"/>
                <a:cs typeface="Garamond"/>
              </a:rPr>
              <a:t> </a:t>
            </a:r>
            <a:r>
              <a:rPr sz="2000" spc="-5" dirty="0">
                <a:latin typeface="Garamond"/>
                <a:cs typeface="Garamond"/>
              </a:rPr>
              <a:t>requirements.</a:t>
            </a:r>
            <a:endParaRPr lang="en-US" sz="2000" spc="-5" dirty="0">
              <a:latin typeface="Garamond"/>
              <a:cs typeface="Garamond"/>
            </a:endParaRPr>
          </a:p>
          <a:p>
            <a:pPr marL="756285" lvl="1" indent="-287020">
              <a:lnSpc>
                <a:spcPct val="100000"/>
              </a:lnSpc>
              <a:spcBef>
                <a:spcPts val="535"/>
              </a:spcBef>
              <a:buClr>
                <a:srgbClr val="2A5A6B"/>
              </a:buClr>
              <a:buFont typeface="Arial"/>
              <a:buChar char="–"/>
              <a:tabLst>
                <a:tab pos="756285" algn="l"/>
                <a:tab pos="756920" algn="l"/>
              </a:tabLst>
            </a:pPr>
            <a:r>
              <a:rPr lang="en-US" sz="2000" spc="-5" dirty="0">
                <a:latin typeface="Garamond"/>
                <a:cs typeface="Garamond"/>
              </a:rPr>
              <a:t>Non-profits shall follow their agency’s formal procurement guidelines.  Lehigh County Administrative Code shall be adhered to if an agency doesn’t have formal procurement guidelines.</a:t>
            </a:r>
            <a:endParaRPr sz="2000" dirty="0">
              <a:latin typeface="Garamond"/>
              <a:cs typeface="Garamond"/>
            </a:endParaRPr>
          </a:p>
          <a:p>
            <a:pPr marL="1213485" marR="5080" lvl="2" indent="-287020">
              <a:spcBef>
                <a:spcPts val="480"/>
              </a:spcBef>
              <a:buClr>
                <a:srgbClr val="2A5A6B"/>
              </a:buClr>
              <a:buFont typeface="Arial"/>
              <a:buChar char="–"/>
              <a:tabLst>
                <a:tab pos="756285" algn="l"/>
                <a:tab pos="756920" algn="l"/>
              </a:tabLst>
            </a:pPr>
            <a:r>
              <a:rPr sz="2000" spc="-15" dirty="0">
                <a:latin typeface="Garamond"/>
                <a:cs typeface="Garamond"/>
              </a:rPr>
              <a:t>Typically</a:t>
            </a:r>
            <a:r>
              <a:rPr sz="2000" spc="-5" dirty="0">
                <a:latin typeface="Garamond"/>
                <a:cs typeface="Garamond"/>
              </a:rPr>
              <a:t> </a:t>
            </a:r>
            <a:r>
              <a:rPr sz="2000" dirty="0">
                <a:latin typeface="Garamond"/>
                <a:cs typeface="Garamond"/>
              </a:rPr>
              <a:t>a</a:t>
            </a:r>
            <a:r>
              <a:rPr sz="2000" spc="5" dirty="0">
                <a:latin typeface="Garamond"/>
                <a:cs typeface="Garamond"/>
              </a:rPr>
              <a:t> </a:t>
            </a:r>
            <a:r>
              <a:rPr sz="2000" spc="-5" dirty="0">
                <a:latin typeface="Garamond"/>
                <a:cs typeface="Garamond"/>
              </a:rPr>
              <a:t>minimum</a:t>
            </a:r>
            <a:r>
              <a:rPr sz="2000" spc="-30" dirty="0">
                <a:latin typeface="Garamond"/>
                <a:cs typeface="Garamond"/>
              </a:rPr>
              <a:t> </a:t>
            </a:r>
            <a:r>
              <a:rPr sz="2000" spc="-5" dirty="0">
                <a:latin typeface="Garamond"/>
                <a:cs typeface="Garamond"/>
              </a:rPr>
              <a:t>of </a:t>
            </a:r>
            <a:r>
              <a:rPr sz="2000" spc="-484" dirty="0">
                <a:latin typeface="Garamond"/>
                <a:cs typeface="Garamond"/>
              </a:rPr>
              <a:t> </a:t>
            </a:r>
            <a:r>
              <a:rPr sz="2000" dirty="0">
                <a:latin typeface="Garamond"/>
                <a:cs typeface="Garamond"/>
              </a:rPr>
              <a:t>three </a:t>
            </a:r>
            <a:r>
              <a:rPr lang="en-US" sz="2000" dirty="0">
                <a:latin typeface="Garamond"/>
                <a:cs typeface="Garamond"/>
              </a:rPr>
              <a:t>written </a:t>
            </a:r>
            <a:r>
              <a:rPr sz="2000" dirty="0">
                <a:latin typeface="Garamond"/>
                <a:cs typeface="Garamond"/>
              </a:rPr>
              <a:t>quotes or estimates is required. Sealed </a:t>
            </a:r>
            <a:r>
              <a:rPr sz="2000" spc="-5" dirty="0">
                <a:latin typeface="Garamond"/>
                <a:cs typeface="Garamond"/>
              </a:rPr>
              <a:t>bids </a:t>
            </a:r>
            <a:r>
              <a:rPr sz="2000" dirty="0">
                <a:latin typeface="Garamond"/>
                <a:cs typeface="Garamond"/>
              </a:rPr>
              <a:t>required on </a:t>
            </a:r>
            <a:r>
              <a:rPr sz="2000" spc="5" dirty="0">
                <a:latin typeface="Garamond"/>
                <a:cs typeface="Garamond"/>
              </a:rPr>
              <a:t>larger </a:t>
            </a:r>
            <a:r>
              <a:rPr sz="2000" spc="10" dirty="0">
                <a:latin typeface="Garamond"/>
                <a:cs typeface="Garamond"/>
              </a:rPr>
              <a:t> </a:t>
            </a:r>
            <a:r>
              <a:rPr sz="2000" spc="-10" dirty="0">
                <a:latin typeface="Garamond"/>
                <a:cs typeface="Garamond"/>
              </a:rPr>
              <a:t>projects.</a:t>
            </a:r>
            <a:endParaRPr sz="2000" dirty="0">
              <a:latin typeface="Garamond"/>
              <a:cs typeface="Garamond"/>
            </a:endParaRPr>
          </a:p>
          <a:p>
            <a:pPr lvl="1">
              <a:lnSpc>
                <a:spcPct val="100000"/>
              </a:lnSpc>
              <a:spcBef>
                <a:spcPts val="40"/>
              </a:spcBef>
              <a:buClr>
                <a:srgbClr val="2A5A6B"/>
              </a:buClr>
            </a:pPr>
            <a:endParaRPr sz="1000" dirty="0">
              <a:latin typeface="Garamond"/>
              <a:cs typeface="Garamond"/>
            </a:endParaRPr>
          </a:p>
          <a:p>
            <a:pPr marL="355600" indent="-342900">
              <a:lnSpc>
                <a:spcPct val="100000"/>
              </a:lnSpc>
              <a:buClr>
                <a:srgbClr val="2A5A6B"/>
              </a:buClr>
              <a:buFont typeface="Arial"/>
              <a:buChar char="•"/>
              <a:tabLst>
                <a:tab pos="354965" algn="l"/>
                <a:tab pos="355600" algn="l"/>
              </a:tabLst>
            </a:pPr>
            <a:r>
              <a:rPr sz="2800" spc="-10" dirty="0">
                <a:latin typeface="Garamond"/>
                <a:cs typeface="Garamond"/>
              </a:rPr>
              <a:t>MBE/WBE:</a:t>
            </a:r>
            <a:endParaRPr sz="2800" dirty="0">
              <a:latin typeface="Garamond"/>
              <a:cs typeface="Garamond"/>
            </a:endParaRPr>
          </a:p>
          <a:p>
            <a:pPr marL="756285" marR="76835" lvl="1" indent="-287020">
              <a:lnSpc>
                <a:spcPct val="100000"/>
              </a:lnSpc>
              <a:spcBef>
                <a:spcPts val="540"/>
              </a:spcBef>
              <a:buClr>
                <a:srgbClr val="2A5A6B"/>
              </a:buClr>
              <a:buFont typeface="Arial"/>
              <a:buChar char="–"/>
              <a:tabLst>
                <a:tab pos="756285" algn="l"/>
                <a:tab pos="756920" algn="l"/>
              </a:tabLst>
            </a:pPr>
            <a:r>
              <a:rPr sz="2000" spc="-5" dirty="0">
                <a:latin typeface="Garamond"/>
                <a:cs typeface="Garamond"/>
              </a:rPr>
              <a:t>Requires reasonable </a:t>
            </a:r>
            <a:r>
              <a:rPr sz="2000" spc="5" dirty="0">
                <a:latin typeface="Garamond"/>
                <a:cs typeface="Garamond"/>
              </a:rPr>
              <a:t>efforts </a:t>
            </a:r>
            <a:r>
              <a:rPr sz="2000" dirty="0">
                <a:latin typeface="Garamond"/>
                <a:cs typeface="Garamond"/>
              </a:rPr>
              <a:t>to </a:t>
            </a:r>
            <a:r>
              <a:rPr sz="2000" spc="-5" dirty="0">
                <a:latin typeface="Garamond"/>
                <a:cs typeface="Garamond"/>
              </a:rPr>
              <a:t>be </a:t>
            </a:r>
            <a:r>
              <a:rPr sz="2000" dirty="0">
                <a:latin typeface="Garamond"/>
                <a:cs typeface="Garamond"/>
              </a:rPr>
              <a:t>made to solicit </a:t>
            </a:r>
            <a:r>
              <a:rPr sz="2000" spc="-5" dirty="0">
                <a:latin typeface="Garamond"/>
                <a:cs typeface="Garamond"/>
              </a:rPr>
              <a:t>bids </a:t>
            </a:r>
            <a:r>
              <a:rPr sz="2000" dirty="0">
                <a:latin typeface="Garamond"/>
                <a:cs typeface="Garamond"/>
              </a:rPr>
              <a:t>from </a:t>
            </a:r>
            <a:r>
              <a:rPr sz="2000" spc="-5" dirty="0">
                <a:latin typeface="Garamond"/>
                <a:cs typeface="Garamond"/>
              </a:rPr>
              <a:t>and procure </a:t>
            </a:r>
            <a:r>
              <a:rPr sz="2000" spc="-484" dirty="0">
                <a:latin typeface="Garamond"/>
                <a:cs typeface="Garamond"/>
              </a:rPr>
              <a:t> </a:t>
            </a:r>
            <a:r>
              <a:rPr sz="2000" spc="5" dirty="0">
                <a:latin typeface="Garamond"/>
                <a:cs typeface="Garamond"/>
              </a:rPr>
              <a:t>goods </a:t>
            </a:r>
            <a:r>
              <a:rPr sz="2000" spc="-5" dirty="0">
                <a:latin typeface="Garamond"/>
                <a:cs typeface="Garamond"/>
              </a:rPr>
              <a:t>and </a:t>
            </a:r>
            <a:r>
              <a:rPr sz="2000" spc="10" dirty="0">
                <a:latin typeface="Garamond"/>
                <a:cs typeface="Garamond"/>
              </a:rPr>
              <a:t>services </a:t>
            </a:r>
            <a:r>
              <a:rPr sz="2000" dirty="0">
                <a:latin typeface="Garamond"/>
                <a:cs typeface="Garamond"/>
              </a:rPr>
              <a:t>from minority </a:t>
            </a:r>
            <a:r>
              <a:rPr sz="2000" spc="-5" dirty="0">
                <a:latin typeface="Garamond"/>
                <a:cs typeface="Garamond"/>
              </a:rPr>
              <a:t>and </a:t>
            </a:r>
            <a:r>
              <a:rPr sz="2000" spc="-10" dirty="0">
                <a:latin typeface="Garamond"/>
                <a:cs typeface="Garamond"/>
              </a:rPr>
              <a:t>woman-owned </a:t>
            </a:r>
            <a:r>
              <a:rPr sz="2000" spc="-5" dirty="0">
                <a:latin typeface="Garamond"/>
                <a:cs typeface="Garamond"/>
              </a:rPr>
              <a:t>business </a:t>
            </a:r>
            <a:r>
              <a:rPr sz="2000" dirty="0">
                <a:latin typeface="Garamond"/>
                <a:cs typeface="Garamond"/>
              </a:rPr>
              <a:t> </a:t>
            </a:r>
            <a:r>
              <a:rPr sz="2000" spc="-5" dirty="0">
                <a:latin typeface="Garamond"/>
                <a:cs typeface="Garamond"/>
              </a:rPr>
              <a:t>enterprises</a:t>
            </a:r>
            <a:r>
              <a:rPr lang="en-US" sz="2000" spc="-5" dirty="0">
                <a:latin typeface="Garamond"/>
                <a:cs typeface="Garamond"/>
              </a:rPr>
              <a:t> for construction contracts in excess of $25,000.</a:t>
            </a:r>
            <a:endParaRPr sz="2000" dirty="0">
              <a:latin typeface="Garamond"/>
              <a:cs typeface="Garamond"/>
            </a:endParaRPr>
          </a:p>
          <a:p>
            <a:pPr marL="756285" marR="678815" lvl="1" indent="-287020">
              <a:lnSpc>
                <a:spcPct val="100000"/>
              </a:lnSpc>
              <a:spcBef>
                <a:spcPts val="480"/>
              </a:spcBef>
              <a:buClr>
                <a:srgbClr val="2A5A6B"/>
              </a:buClr>
              <a:buFont typeface="Arial"/>
              <a:buChar char="–"/>
              <a:tabLst>
                <a:tab pos="756285" algn="l"/>
                <a:tab pos="756920" algn="l"/>
              </a:tabLst>
            </a:pPr>
            <a:r>
              <a:rPr sz="2000" spc="-5" dirty="0">
                <a:latin typeface="Garamond"/>
                <a:cs typeface="Garamond"/>
              </a:rPr>
              <a:t>Will </a:t>
            </a:r>
            <a:r>
              <a:rPr sz="2000" dirty="0">
                <a:latin typeface="Garamond"/>
                <a:cs typeface="Garamond"/>
              </a:rPr>
              <a:t>require documentation that </a:t>
            </a:r>
            <a:r>
              <a:rPr sz="2000" spc="-10" dirty="0">
                <a:latin typeface="Garamond"/>
                <a:cs typeface="Garamond"/>
              </a:rPr>
              <a:t>you actively </a:t>
            </a:r>
            <a:r>
              <a:rPr sz="2000" dirty="0">
                <a:latin typeface="Garamond"/>
                <a:cs typeface="Garamond"/>
              </a:rPr>
              <a:t>solicited </a:t>
            </a:r>
            <a:r>
              <a:rPr sz="2000" spc="-5" dirty="0">
                <a:latin typeface="Garamond"/>
                <a:cs typeface="Garamond"/>
              </a:rPr>
              <a:t>bids </a:t>
            </a:r>
            <a:r>
              <a:rPr sz="2000" dirty="0">
                <a:latin typeface="Garamond"/>
                <a:cs typeface="Garamond"/>
              </a:rPr>
              <a:t>from </a:t>
            </a:r>
            <a:r>
              <a:rPr sz="2000" spc="-145" dirty="0">
                <a:latin typeface="Garamond"/>
                <a:cs typeface="Garamond"/>
              </a:rPr>
              <a:t>a </a:t>
            </a:r>
            <a:r>
              <a:rPr sz="2000" spc="-484" dirty="0">
                <a:latin typeface="Garamond"/>
                <a:cs typeface="Garamond"/>
              </a:rPr>
              <a:t> </a:t>
            </a:r>
            <a:r>
              <a:rPr sz="2000" spc="-5" dirty="0">
                <a:latin typeface="Garamond"/>
                <a:cs typeface="Garamond"/>
              </a:rPr>
              <a:t>minimum</a:t>
            </a:r>
            <a:r>
              <a:rPr sz="2000" spc="-20" dirty="0">
                <a:latin typeface="Garamond"/>
                <a:cs typeface="Garamond"/>
              </a:rPr>
              <a:t> </a:t>
            </a:r>
            <a:r>
              <a:rPr sz="2000" spc="-5" dirty="0">
                <a:latin typeface="Garamond"/>
                <a:cs typeface="Garamond"/>
              </a:rPr>
              <a:t>number</a:t>
            </a:r>
            <a:r>
              <a:rPr sz="2000" spc="-30" dirty="0">
                <a:latin typeface="Garamond"/>
                <a:cs typeface="Garamond"/>
              </a:rPr>
              <a:t> </a:t>
            </a:r>
            <a:r>
              <a:rPr sz="2000" spc="-5" dirty="0">
                <a:latin typeface="Garamond"/>
                <a:cs typeface="Garamond"/>
              </a:rPr>
              <a:t>of</a:t>
            </a:r>
            <a:r>
              <a:rPr sz="2000" spc="260" dirty="0">
                <a:latin typeface="Garamond"/>
                <a:cs typeface="Garamond"/>
              </a:rPr>
              <a:t> </a:t>
            </a:r>
            <a:r>
              <a:rPr sz="2000" dirty="0">
                <a:latin typeface="Garamond"/>
                <a:cs typeface="Garamond"/>
              </a:rPr>
              <a:t>MBE/WBE</a:t>
            </a:r>
            <a:r>
              <a:rPr sz="2000" spc="-35" dirty="0">
                <a:latin typeface="Garamond"/>
                <a:cs typeface="Garamond"/>
              </a:rPr>
              <a:t> </a:t>
            </a:r>
            <a:r>
              <a:rPr sz="2000" dirty="0">
                <a:latin typeface="Garamond"/>
                <a:cs typeface="Garamond"/>
              </a:rPr>
              <a:t>firms.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272" y="428371"/>
            <a:ext cx="4277360" cy="635000"/>
          </a:xfrm>
          <a:prstGeom prst="rect">
            <a:avLst/>
          </a:prstGeom>
        </p:spPr>
        <p:txBody>
          <a:bodyPr vert="horz" wrap="square" lIns="0" tIns="12065" rIns="0" bIns="0" rtlCol="0">
            <a:spAutoFit/>
          </a:bodyPr>
          <a:lstStyle/>
          <a:p>
            <a:pPr marL="12700">
              <a:lnSpc>
                <a:spcPct val="100000"/>
              </a:lnSpc>
              <a:spcBef>
                <a:spcPts val="95"/>
              </a:spcBef>
            </a:pPr>
            <a:r>
              <a:rPr spc="-30" dirty="0">
                <a:solidFill>
                  <a:srgbClr val="174658"/>
                </a:solidFill>
              </a:rPr>
              <a:t>Grant </a:t>
            </a:r>
            <a:r>
              <a:rPr spc="-20" dirty="0">
                <a:solidFill>
                  <a:srgbClr val="174658"/>
                </a:solidFill>
              </a:rPr>
              <a:t>Requirements</a:t>
            </a:r>
          </a:p>
        </p:txBody>
      </p:sp>
      <p:sp>
        <p:nvSpPr>
          <p:cNvPr id="3" name="object 3"/>
          <p:cNvSpPr txBox="1"/>
          <p:nvPr/>
        </p:nvSpPr>
        <p:spPr>
          <a:xfrm>
            <a:off x="535940" y="1348465"/>
            <a:ext cx="7940675" cy="5250796"/>
          </a:xfrm>
          <a:prstGeom prst="rect">
            <a:avLst/>
          </a:prstGeom>
        </p:spPr>
        <p:txBody>
          <a:bodyPr vert="horz" wrap="square" lIns="0" tIns="117475" rIns="0" bIns="0" rtlCol="0">
            <a:spAutoFit/>
          </a:bodyPr>
          <a:lstStyle/>
          <a:p>
            <a:pPr marL="355600" indent="-342900">
              <a:lnSpc>
                <a:spcPct val="100000"/>
              </a:lnSpc>
              <a:spcBef>
                <a:spcPts val="925"/>
              </a:spcBef>
              <a:buClr>
                <a:srgbClr val="2A5A6B"/>
              </a:buClr>
              <a:buFont typeface="Arial"/>
              <a:buChar char="•"/>
              <a:tabLst>
                <a:tab pos="354965" algn="l"/>
                <a:tab pos="355600" algn="l"/>
              </a:tabLst>
            </a:pPr>
            <a:r>
              <a:rPr lang="en-US" sz="2800" spc="5" dirty="0">
                <a:latin typeface="Garamond"/>
                <a:cs typeface="Garamond"/>
              </a:rPr>
              <a:t>Section 3 of the HUD Act of 1968 </a:t>
            </a:r>
            <a:r>
              <a:rPr lang="en-US" spc="5" dirty="0">
                <a:latin typeface="Garamond"/>
                <a:cs typeface="Garamond"/>
              </a:rPr>
              <a:t>– </a:t>
            </a:r>
            <a:r>
              <a:rPr lang="en-US" sz="1600" spc="5" dirty="0">
                <a:latin typeface="Garamond"/>
                <a:cs typeface="Garamond"/>
              </a:rPr>
              <a:t>A requirement to ensure that economic opportunities generated by certain HUD assistance is directed to low- and very-low income persons.  </a:t>
            </a:r>
          </a:p>
          <a:p>
            <a:pPr marL="812800" lvl="1" indent="-342900">
              <a:spcBef>
                <a:spcPts val="925"/>
              </a:spcBef>
              <a:buClr>
                <a:srgbClr val="2A5A6B"/>
              </a:buClr>
              <a:buFont typeface="Arial"/>
              <a:buChar char="•"/>
              <a:tabLst>
                <a:tab pos="354965" algn="l"/>
                <a:tab pos="355600" algn="l"/>
              </a:tabLst>
            </a:pPr>
            <a:r>
              <a:rPr lang="en-US" sz="1600" spc="5" dirty="0">
                <a:latin typeface="Garamond"/>
                <a:cs typeface="Garamond"/>
              </a:rPr>
              <a:t>Applicable to housing rehabilitation, housing construction, and other public construction or demolition projects that are funded with $200,000 or more of CDBG and/or HOME funding.</a:t>
            </a:r>
          </a:p>
          <a:p>
            <a:pPr marL="812800" lvl="1" indent="-342900">
              <a:spcBef>
                <a:spcPts val="925"/>
              </a:spcBef>
              <a:buClr>
                <a:srgbClr val="2A5A6B"/>
              </a:buClr>
              <a:buFont typeface="Arial"/>
              <a:buChar char="•"/>
              <a:tabLst>
                <a:tab pos="354965" algn="l"/>
                <a:tab pos="355600" algn="l"/>
              </a:tabLst>
            </a:pPr>
            <a:r>
              <a:rPr lang="en-US" sz="1600" spc="5" dirty="0">
                <a:latin typeface="Garamond"/>
                <a:cs typeface="Garamond"/>
              </a:rPr>
              <a:t>Requirements apply to the entire project regardless of whether the project is fully or partially funded with HUD funding.</a:t>
            </a:r>
          </a:p>
          <a:p>
            <a:pPr marL="812800" lvl="1" indent="-342900">
              <a:spcBef>
                <a:spcPts val="925"/>
              </a:spcBef>
              <a:buClr>
                <a:srgbClr val="2A5A6B"/>
              </a:buClr>
              <a:buFont typeface="Arial"/>
              <a:buChar char="•"/>
              <a:tabLst>
                <a:tab pos="354965" algn="l"/>
                <a:tab pos="355600" algn="l"/>
              </a:tabLst>
            </a:pPr>
            <a:r>
              <a:rPr lang="en-US" sz="1600" spc="5" dirty="0">
                <a:latin typeface="Garamond"/>
                <a:cs typeface="Garamond"/>
              </a:rPr>
              <a:t>Subrecipients must include the </a:t>
            </a:r>
            <a:r>
              <a:rPr lang="en-US" sz="1600" spc="5" dirty="0">
                <a:latin typeface="Garamond"/>
                <a:cs typeface="Garamond"/>
                <a:hlinkClick r:id="rId2" action="ppaction://hlinkfile"/>
              </a:rPr>
              <a:t>Section 3 clause </a:t>
            </a:r>
            <a:r>
              <a:rPr lang="en-US" sz="1600" spc="5" dirty="0">
                <a:latin typeface="Garamond"/>
                <a:cs typeface="Garamond"/>
              </a:rPr>
              <a:t>in their contracts, ensure that the lowest bidder authorizes the affirmative action plan, and also ensure that the contractor meets labor hour benchmarks or demonstrates qualitative efforts attempting to meet the benchmarks.</a:t>
            </a:r>
          </a:p>
          <a:p>
            <a:pPr marL="355600" indent="-342900">
              <a:lnSpc>
                <a:spcPct val="100000"/>
              </a:lnSpc>
              <a:spcBef>
                <a:spcPts val="555"/>
              </a:spcBef>
              <a:buClr>
                <a:srgbClr val="2A5A6B"/>
              </a:buClr>
              <a:buFont typeface="Arial"/>
              <a:buChar char="•"/>
              <a:tabLst>
                <a:tab pos="354965" algn="l"/>
                <a:tab pos="355600" algn="l"/>
              </a:tabLst>
            </a:pPr>
            <a:r>
              <a:rPr sz="2800" spc="-5" dirty="0">
                <a:latin typeface="Garamond"/>
                <a:cs typeface="Garamond"/>
              </a:rPr>
              <a:t>Public </a:t>
            </a:r>
            <a:r>
              <a:rPr sz="2800" spc="15" dirty="0">
                <a:latin typeface="Garamond"/>
                <a:cs typeface="Garamond"/>
              </a:rPr>
              <a:t>Service</a:t>
            </a:r>
            <a:r>
              <a:rPr sz="2800" spc="-10" dirty="0">
                <a:latin typeface="Garamond"/>
                <a:cs typeface="Garamond"/>
              </a:rPr>
              <a:t> </a:t>
            </a:r>
            <a:r>
              <a:rPr sz="2800" spc="-5" dirty="0">
                <a:latin typeface="Garamond"/>
                <a:cs typeface="Garamond"/>
              </a:rPr>
              <a:t>Projects:</a:t>
            </a:r>
            <a:endParaRPr lang="en-US" sz="2800" dirty="0">
              <a:latin typeface="Garamond"/>
              <a:cs typeface="Garamond"/>
            </a:endParaRPr>
          </a:p>
          <a:p>
            <a:pPr marL="756285" marR="5080" lvl="1" indent="-287020">
              <a:lnSpc>
                <a:spcPct val="100000"/>
              </a:lnSpc>
              <a:spcBef>
                <a:spcPts val="605"/>
              </a:spcBef>
              <a:buClr>
                <a:srgbClr val="2A5A6B"/>
              </a:buClr>
              <a:buFont typeface="Arial"/>
              <a:buChar char="–"/>
              <a:tabLst>
                <a:tab pos="756285" algn="l"/>
                <a:tab pos="756920" algn="l"/>
              </a:tabLst>
            </a:pPr>
            <a:r>
              <a:rPr sz="1600" spc="-15" dirty="0">
                <a:latin typeface="Garamond"/>
                <a:cs typeface="Garamond"/>
              </a:rPr>
              <a:t>Failure</a:t>
            </a:r>
            <a:r>
              <a:rPr sz="1600" spc="5" dirty="0">
                <a:latin typeface="Garamond"/>
                <a:cs typeface="Garamond"/>
              </a:rPr>
              <a:t> </a:t>
            </a:r>
            <a:r>
              <a:rPr sz="1600" spc="-5" dirty="0">
                <a:latin typeface="Garamond"/>
                <a:cs typeface="Garamond"/>
              </a:rPr>
              <a:t>to</a:t>
            </a:r>
            <a:r>
              <a:rPr sz="1600" spc="-10" dirty="0">
                <a:latin typeface="Garamond"/>
                <a:cs typeface="Garamond"/>
              </a:rPr>
              <a:t> </a:t>
            </a:r>
            <a:r>
              <a:rPr sz="1600" spc="-5" dirty="0">
                <a:latin typeface="Garamond"/>
                <a:cs typeface="Garamond"/>
              </a:rPr>
              <a:t>submit</a:t>
            </a:r>
            <a:r>
              <a:rPr sz="1600" dirty="0">
                <a:latin typeface="Garamond"/>
                <a:cs typeface="Garamond"/>
              </a:rPr>
              <a:t> quarterly</a:t>
            </a:r>
            <a:r>
              <a:rPr sz="1600" spc="-5" dirty="0">
                <a:latin typeface="Garamond"/>
                <a:cs typeface="Garamond"/>
              </a:rPr>
              <a:t> or</a:t>
            </a:r>
            <a:r>
              <a:rPr sz="1600" spc="5" dirty="0">
                <a:latin typeface="Garamond"/>
                <a:cs typeface="Garamond"/>
              </a:rPr>
              <a:t> </a:t>
            </a:r>
            <a:r>
              <a:rPr sz="1600" spc="-10" dirty="0">
                <a:latin typeface="Garamond"/>
                <a:cs typeface="Garamond"/>
              </a:rPr>
              <a:t>annual</a:t>
            </a:r>
            <a:r>
              <a:rPr sz="1600" spc="25" dirty="0">
                <a:latin typeface="Garamond"/>
                <a:cs typeface="Garamond"/>
              </a:rPr>
              <a:t> </a:t>
            </a:r>
            <a:r>
              <a:rPr sz="1600" dirty="0">
                <a:latin typeface="Garamond"/>
                <a:cs typeface="Garamond"/>
              </a:rPr>
              <a:t>reports</a:t>
            </a:r>
            <a:r>
              <a:rPr sz="1600" spc="20" dirty="0">
                <a:latin typeface="Garamond"/>
                <a:cs typeface="Garamond"/>
              </a:rPr>
              <a:t> </a:t>
            </a:r>
            <a:r>
              <a:rPr sz="1600" spc="-5" dirty="0">
                <a:latin typeface="Garamond"/>
                <a:cs typeface="Garamond"/>
              </a:rPr>
              <a:t>on</a:t>
            </a:r>
            <a:r>
              <a:rPr sz="1600" spc="10" dirty="0">
                <a:latin typeface="Garamond"/>
                <a:cs typeface="Garamond"/>
              </a:rPr>
              <a:t> </a:t>
            </a:r>
            <a:r>
              <a:rPr sz="1600" spc="-5" dirty="0">
                <a:latin typeface="Garamond"/>
                <a:cs typeface="Garamond"/>
              </a:rPr>
              <a:t>a</a:t>
            </a:r>
            <a:r>
              <a:rPr sz="1600" spc="5" dirty="0">
                <a:latin typeface="Garamond"/>
                <a:cs typeface="Garamond"/>
              </a:rPr>
              <a:t> </a:t>
            </a:r>
            <a:r>
              <a:rPr sz="1600" spc="-5" dirty="0">
                <a:latin typeface="Garamond"/>
                <a:cs typeface="Garamond"/>
              </a:rPr>
              <a:t>timely basis</a:t>
            </a:r>
            <a:r>
              <a:rPr lang="en-US" sz="1600" spc="-5" dirty="0">
                <a:latin typeface="Garamond"/>
                <a:cs typeface="Garamond"/>
              </a:rPr>
              <a:t> may </a:t>
            </a:r>
            <a:r>
              <a:rPr sz="1600" spc="-305" dirty="0">
                <a:latin typeface="Garamond"/>
                <a:cs typeface="Garamond"/>
              </a:rPr>
              <a:t> </a:t>
            </a:r>
            <a:r>
              <a:rPr sz="1600" spc="-535" dirty="0">
                <a:latin typeface="Garamond"/>
                <a:cs typeface="Garamond"/>
              </a:rPr>
              <a:t> </a:t>
            </a:r>
            <a:r>
              <a:rPr sz="1600" spc="-10" dirty="0">
                <a:latin typeface="Garamond"/>
                <a:cs typeface="Garamond"/>
              </a:rPr>
              <a:t>result </a:t>
            </a:r>
            <a:r>
              <a:rPr sz="1600" spc="-5" dirty="0">
                <a:latin typeface="Garamond"/>
                <a:cs typeface="Garamond"/>
              </a:rPr>
              <a:t>in forfeiture of</a:t>
            </a:r>
            <a:r>
              <a:rPr sz="1600" dirty="0">
                <a:latin typeface="Garamond"/>
                <a:cs typeface="Garamond"/>
              </a:rPr>
              <a:t> </a:t>
            </a:r>
            <a:r>
              <a:rPr sz="1600" spc="-10" dirty="0">
                <a:latin typeface="Garamond"/>
                <a:cs typeface="Garamond"/>
              </a:rPr>
              <a:t>CDBG </a:t>
            </a:r>
            <a:r>
              <a:rPr sz="1600" spc="-15" dirty="0">
                <a:latin typeface="Garamond"/>
                <a:cs typeface="Garamond"/>
              </a:rPr>
              <a:t>award </a:t>
            </a:r>
            <a:r>
              <a:rPr sz="1600" spc="-5" dirty="0">
                <a:latin typeface="Garamond"/>
                <a:cs typeface="Garamond"/>
              </a:rPr>
              <a:t>or </a:t>
            </a:r>
            <a:r>
              <a:rPr sz="1600" dirty="0">
                <a:latin typeface="Garamond"/>
                <a:cs typeface="Garamond"/>
              </a:rPr>
              <a:t>agency </a:t>
            </a:r>
            <a:r>
              <a:rPr sz="1600" spc="-5" dirty="0">
                <a:latin typeface="Garamond"/>
                <a:cs typeface="Garamond"/>
              </a:rPr>
              <a:t>ineligibility for </a:t>
            </a:r>
            <a:r>
              <a:rPr sz="1600" dirty="0">
                <a:latin typeface="Garamond"/>
                <a:cs typeface="Garamond"/>
              </a:rPr>
              <a:t> </a:t>
            </a:r>
            <a:r>
              <a:rPr sz="1600" spc="-5" dirty="0">
                <a:latin typeface="Garamond"/>
                <a:cs typeface="Garamond"/>
              </a:rPr>
              <a:t>future</a:t>
            </a:r>
            <a:r>
              <a:rPr sz="1600" spc="-15" dirty="0">
                <a:latin typeface="Garamond"/>
                <a:cs typeface="Garamond"/>
              </a:rPr>
              <a:t> </a:t>
            </a:r>
            <a:r>
              <a:rPr sz="1600" spc="-10" dirty="0">
                <a:latin typeface="Garamond"/>
                <a:cs typeface="Garamond"/>
              </a:rPr>
              <a:t>CDBG</a:t>
            </a:r>
            <a:r>
              <a:rPr sz="1600" spc="20" dirty="0">
                <a:latin typeface="Garamond"/>
                <a:cs typeface="Garamond"/>
              </a:rPr>
              <a:t> </a:t>
            </a:r>
            <a:r>
              <a:rPr sz="1600" spc="-5" dirty="0">
                <a:latin typeface="Garamond"/>
                <a:cs typeface="Garamond"/>
              </a:rPr>
              <a:t>funding</a:t>
            </a:r>
            <a:r>
              <a:rPr lang="en-US" sz="1600" spc="-5" dirty="0">
                <a:latin typeface="Garamond"/>
                <a:cs typeface="Garamond"/>
              </a:rPr>
              <a:t>.</a:t>
            </a:r>
            <a:endParaRPr sz="1600" dirty="0">
              <a:latin typeface="Garamond"/>
              <a:cs typeface="Garamond"/>
            </a:endParaRPr>
          </a:p>
          <a:p>
            <a:pPr marL="756285" marR="375285" lvl="1" indent="-287020">
              <a:lnSpc>
                <a:spcPct val="100000"/>
              </a:lnSpc>
              <a:spcBef>
                <a:spcPts val="600"/>
              </a:spcBef>
              <a:buClr>
                <a:srgbClr val="2A5A6B"/>
              </a:buClr>
              <a:buFont typeface="Arial"/>
              <a:buChar char="–"/>
              <a:tabLst>
                <a:tab pos="756285" algn="l"/>
                <a:tab pos="756920" algn="l"/>
              </a:tabLst>
            </a:pPr>
            <a:r>
              <a:rPr sz="1600" spc="-15" dirty="0">
                <a:latin typeface="Garamond"/>
                <a:cs typeface="Garamond"/>
              </a:rPr>
              <a:t>Failure</a:t>
            </a:r>
            <a:r>
              <a:rPr sz="1600" spc="25" dirty="0">
                <a:latin typeface="Garamond"/>
                <a:cs typeface="Garamond"/>
              </a:rPr>
              <a:t> </a:t>
            </a:r>
            <a:r>
              <a:rPr sz="1600" spc="-5" dirty="0">
                <a:latin typeface="Garamond"/>
                <a:cs typeface="Garamond"/>
              </a:rPr>
              <a:t>to</a:t>
            </a:r>
            <a:r>
              <a:rPr sz="1600" spc="10" dirty="0">
                <a:latin typeface="Garamond"/>
                <a:cs typeface="Garamond"/>
              </a:rPr>
              <a:t> </a:t>
            </a:r>
            <a:r>
              <a:rPr sz="1600" spc="-5" dirty="0">
                <a:latin typeface="Garamond"/>
                <a:cs typeface="Garamond"/>
              </a:rPr>
              <a:t>complete</a:t>
            </a:r>
            <a:r>
              <a:rPr sz="1600" spc="40" dirty="0">
                <a:latin typeface="Garamond"/>
                <a:cs typeface="Garamond"/>
              </a:rPr>
              <a:t> </a:t>
            </a:r>
            <a:r>
              <a:rPr sz="1600" spc="-5" dirty="0">
                <a:latin typeface="Garamond"/>
                <a:cs typeface="Garamond"/>
              </a:rPr>
              <a:t>the</a:t>
            </a:r>
            <a:r>
              <a:rPr sz="1600" spc="30" dirty="0">
                <a:latin typeface="Garamond"/>
                <a:cs typeface="Garamond"/>
              </a:rPr>
              <a:t> </a:t>
            </a:r>
            <a:r>
              <a:rPr sz="1600" spc="-5" dirty="0">
                <a:latin typeface="Garamond"/>
                <a:cs typeface="Garamond"/>
              </a:rPr>
              <a:t>project</a:t>
            </a:r>
            <a:r>
              <a:rPr sz="1600" spc="30" dirty="0">
                <a:latin typeface="Garamond"/>
                <a:cs typeface="Garamond"/>
              </a:rPr>
              <a:t> </a:t>
            </a:r>
            <a:r>
              <a:rPr sz="1600" spc="-5" dirty="0">
                <a:latin typeface="Garamond"/>
                <a:cs typeface="Garamond"/>
              </a:rPr>
              <a:t>within</a:t>
            </a:r>
            <a:r>
              <a:rPr sz="1600" spc="30" dirty="0">
                <a:latin typeface="Garamond"/>
                <a:cs typeface="Garamond"/>
              </a:rPr>
              <a:t> </a:t>
            </a:r>
            <a:r>
              <a:rPr lang="en-US" sz="1600" spc="-5" dirty="0">
                <a:latin typeface="Garamond"/>
                <a:cs typeface="Garamond"/>
              </a:rPr>
              <a:t>6</a:t>
            </a:r>
            <a:r>
              <a:rPr sz="1600" spc="-5" dirty="0">
                <a:latin typeface="Garamond"/>
                <a:cs typeface="Garamond"/>
              </a:rPr>
              <a:t>0</a:t>
            </a:r>
            <a:r>
              <a:rPr sz="1600" spc="20" dirty="0">
                <a:latin typeface="Garamond"/>
                <a:cs typeface="Garamond"/>
              </a:rPr>
              <a:t> </a:t>
            </a:r>
            <a:r>
              <a:rPr sz="1600" spc="-10" dirty="0">
                <a:latin typeface="Garamond"/>
                <a:cs typeface="Garamond"/>
              </a:rPr>
              <a:t>days</a:t>
            </a:r>
            <a:r>
              <a:rPr sz="1600" spc="20" dirty="0">
                <a:latin typeface="Garamond"/>
                <a:cs typeface="Garamond"/>
              </a:rPr>
              <a:t> </a:t>
            </a:r>
            <a:r>
              <a:rPr sz="1600" spc="-10" dirty="0">
                <a:latin typeface="Garamond"/>
                <a:cs typeface="Garamond"/>
              </a:rPr>
              <a:t>past</a:t>
            </a:r>
            <a:r>
              <a:rPr lang="en-US" sz="1600" spc="-10" dirty="0">
                <a:latin typeface="Garamond"/>
                <a:cs typeface="Garamond"/>
              </a:rPr>
              <a:t> the close of the program year wi</a:t>
            </a:r>
            <a:r>
              <a:rPr sz="1600" spc="-5" dirty="0">
                <a:latin typeface="Garamond"/>
                <a:cs typeface="Garamond"/>
              </a:rPr>
              <a:t>ll</a:t>
            </a:r>
            <a:r>
              <a:rPr sz="1600" spc="60" dirty="0">
                <a:latin typeface="Garamond"/>
                <a:cs typeface="Garamond"/>
              </a:rPr>
              <a:t> </a:t>
            </a:r>
            <a:r>
              <a:rPr sz="1600" spc="-5" dirty="0">
                <a:latin typeface="Garamond"/>
                <a:cs typeface="Garamond"/>
              </a:rPr>
              <a:t>result</a:t>
            </a:r>
            <a:r>
              <a:rPr sz="1600" spc="50" dirty="0">
                <a:latin typeface="Garamond"/>
                <a:cs typeface="Garamond"/>
              </a:rPr>
              <a:t> </a:t>
            </a:r>
            <a:r>
              <a:rPr sz="1600" spc="-5" dirty="0">
                <a:latin typeface="Garamond"/>
                <a:cs typeface="Garamond"/>
              </a:rPr>
              <a:t>in</a:t>
            </a:r>
            <a:r>
              <a:rPr lang="en-US" sz="1600" spc="-5" dirty="0">
                <a:latin typeface="Garamond"/>
                <a:cs typeface="Garamond"/>
              </a:rPr>
              <a:t> relinquishment of unused funding.</a:t>
            </a:r>
            <a:endParaRPr sz="1600" dirty="0">
              <a:latin typeface="Garamond"/>
              <a:cs typeface="Garamon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707255" cy="696595"/>
          </a:xfrm>
          <a:prstGeom prst="rect">
            <a:avLst/>
          </a:prstGeom>
        </p:spPr>
        <p:txBody>
          <a:bodyPr vert="horz" wrap="square" lIns="0" tIns="13335" rIns="0" bIns="0" rtlCol="0">
            <a:spAutoFit/>
          </a:bodyPr>
          <a:lstStyle/>
          <a:p>
            <a:pPr marL="12700">
              <a:lnSpc>
                <a:spcPct val="100000"/>
              </a:lnSpc>
              <a:spcBef>
                <a:spcPts val="105"/>
              </a:spcBef>
            </a:pPr>
            <a:r>
              <a:rPr sz="4400" spc="-30" dirty="0">
                <a:solidFill>
                  <a:srgbClr val="174658"/>
                </a:solidFill>
              </a:rPr>
              <a:t>Grant</a:t>
            </a:r>
            <a:r>
              <a:rPr sz="4400" spc="-20" dirty="0">
                <a:solidFill>
                  <a:srgbClr val="174658"/>
                </a:solidFill>
              </a:rPr>
              <a:t> Requirements</a:t>
            </a:r>
            <a:endParaRPr sz="4400"/>
          </a:p>
        </p:txBody>
      </p:sp>
      <p:sp>
        <p:nvSpPr>
          <p:cNvPr id="3" name="object 3"/>
          <p:cNvSpPr txBox="1"/>
          <p:nvPr/>
        </p:nvSpPr>
        <p:spPr>
          <a:xfrm>
            <a:off x="535940" y="1519353"/>
            <a:ext cx="7964170" cy="4702569"/>
          </a:xfrm>
          <a:prstGeom prst="rect">
            <a:avLst/>
          </a:prstGeom>
        </p:spPr>
        <p:txBody>
          <a:bodyPr vert="horz" wrap="square" lIns="0" tIns="90170" rIns="0" bIns="0" rtlCol="0">
            <a:spAutoFit/>
          </a:bodyPr>
          <a:lstStyle/>
          <a:p>
            <a:pPr marL="355600" indent="-342900">
              <a:lnSpc>
                <a:spcPct val="100000"/>
              </a:lnSpc>
              <a:spcBef>
                <a:spcPts val="710"/>
              </a:spcBef>
              <a:buClr>
                <a:srgbClr val="2A5A6B"/>
              </a:buClr>
              <a:buFont typeface="Arial"/>
              <a:buChar char="•"/>
              <a:tabLst>
                <a:tab pos="354965" algn="l"/>
                <a:tab pos="355600" algn="l"/>
              </a:tabLst>
            </a:pPr>
            <a:r>
              <a:rPr lang="en-US" sz="2400" dirty="0">
                <a:latin typeface="Garamond"/>
                <a:cs typeface="Garamond"/>
              </a:rPr>
              <a:t>Payments </a:t>
            </a:r>
            <a:r>
              <a:rPr sz="2400" spc="-5" dirty="0">
                <a:latin typeface="Garamond"/>
                <a:cs typeface="Garamond"/>
              </a:rPr>
              <a:t>are</a:t>
            </a:r>
            <a:r>
              <a:rPr sz="2400" dirty="0">
                <a:latin typeface="Garamond"/>
                <a:cs typeface="Garamond"/>
              </a:rPr>
              <a:t> made</a:t>
            </a:r>
            <a:r>
              <a:rPr sz="2400" spc="15" dirty="0">
                <a:latin typeface="Garamond"/>
                <a:cs typeface="Garamond"/>
              </a:rPr>
              <a:t> </a:t>
            </a:r>
            <a:r>
              <a:rPr sz="2400" spc="-5" dirty="0">
                <a:latin typeface="Garamond"/>
                <a:cs typeface="Garamond"/>
              </a:rPr>
              <a:t>on</a:t>
            </a:r>
            <a:r>
              <a:rPr sz="2400" spc="5" dirty="0">
                <a:latin typeface="Garamond"/>
                <a:cs typeface="Garamond"/>
              </a:rPr>
              <a:t> </a:t>
            </a:r>
            <a:r>
              <a:rPr sz="2400" dirty="0">
                <a:latin typeface="Garamond"/>
                <a:cs typeface="Garamond"/>
              </a:rPr>
              <a:t>a</a:t>
            </a:r>
            <a:r>
              <a:rPr lang="en-US" sz="2400" dirty="0">
                <a:latin typeface="Garamond"/>
                <a:cs typeface="Garamond"/>
              </a:rPr>
              <a:t> reimbursement basis</a:t>
            </a:r>
          </a:p>
          <a:p>
            <a:pPr marL="355600" indent="-342900">
              <a:lnSpc>
                <a:spcPct val="100000"/>
              </a:lnSpc>
              <a:spcBef>
                <a:spcPts val="710"/>
              </a:spcBef>
              <a:buClr>
                <a:srgbClr val="2A5A6B"/>
              </a:buClr>
              <a:buFont typeface="Arial"/>
              <a:buChar char="•"/>
              <a:tabLst>
                <a:tab pos="354965" algn="l"/>
                <a:tab pos="355600" algn="l"/>
              </a:tabLst>
            </a:pPr>
            <a:r>
              <a:rPr sz="2400" spc="-60" dirty="0">
                <a:latin typeface="Garamond"/>
                <a:cs typeface="Garamond"/>
              </a:rPr>
              <a:t> </a:t>
            </a:r>
            <a:r>
              <a:rPr sz="2400" spc="-10" dirty="0">
                <a:latin typeface="Garamond"/>
                <a:cs typeface="Garamond"/>
              </a:rPr>
              <a:t>Request</a:t>
            </a:r>
            <a:r>
              <a:rPr sz="2400" dirty="0">
                <a:latin typeface="Garamond"/>
                <a:cs typeface="Garamond"/>
              </a:rPr>
              <a:t> for</a:t>
            </a:r>
            <a:r>
              <a:rPr sz="2400" spc="-10" dirty="0">
                <a:latin typeface="Garamond"/>
                <a:cs typeface="Garamond"/>
              </a:rPr>
              <a:t> </a:t>
            </a:r>
            <a:r>
              <a:rPr sz="2400" spc="-20" dirty="0">
                <a:latin typeface="Garamond"/>
                <a:cs typeface="Garamond"/>
              </a:rPr>
              <a:t>Payment</a:t>
            </a:r>
            <a:r>
              <a:rPr sz="2400" dirty="0">
                <a:latin typeface="Garamond"/>
                <a:cs typeface="Garamond"/>
              </a:rPr>
              <a:t> </a:t>
            </a:r>
            <a:r>
              <a:rPr sz="2400" spc="-5" dirty="0">
                <a:latin typeface="Garamond"/>
                <a:cs typeface="Garamond"/>
              </a:rPr>
              <a:t>requires:</a:t>
            </a:r>
            <a:endParaRPr sz="2400" dirty="0">
              <a:latin typeface="Garamond"/>
              <a:cs typeface="Garamond"/>
            </a:endParaRPr>
          </a:p>
          <a:p>
            <a:pPr marL="756285" lvl="1" indent="-287020">
              <a:lnSpc>
                <a:spcPct val="100000"/>
              </a:lnSpc>
              <a:spcBef>
                <a:spcPts val="505"/>
              </a:spcBef>
              <a:buClr>
                <a:srgbClr val="2A5A6B"/>
              </a:buClr>
              <a:buFont typeface="Arial"/>
              <a:buChar char="–"/>
              <a:tabLst>
                <a:tab pos="756285" algn="l"/>
                <a:tab pos="756920" algn="l"/>
              </a:tabLst>
            </a:pPr>
            <a:r>
              <a:rPr sz="2000" dirty="0">
                <a:latin typeface="Garamond"/>
                <a:cs typeface="Garamond"/>
              </a:rPr>
              <a:t>Letter</a:t>
            </a:r>
            <a:r>
              <a:rPr sz="2000" spc="-25" dirty="0">
                <a:latin typeface="Garamond"/>
                <a:cs typeface="Garamond"/>
              </a:rPr>
              <a:t> </a:t>
            </a:r>
            <a:r>
              <a:rPr sz="2000" spc="-5" dirty="0">
                <a:latin typeface="Garamond"/>
                <a:cs typeface="Garamond"/>
              </a:rPr>
              <a:t>Requesting</a:t>
            </a:r>
            <a:r>
              <a:rPr sz="2000" spc="-25" dirty="0">
                <a:latin typeface="Garamond"/>
                <a:cs typeface="Garamond"/>
              </a:rPr>
              <a:t> </a:t>
            </a:r>
            <a:r>
              <a:rPr sz="2000" dirty="0">
                <a:latin typeface="Garamond"/>
                <a:cs typeface="Garamond"/>
              </a:rPr>
              <a:t>Funds</a:t>
            </a:r>
            <a:r>
              <a:rPr sz="2000" spc="-20" dirty="0">
                <a:latin typeface="Garamond"/>
                <a:cs typeface="Garamond"/>
              </a:rPr>
              <a:t> </a:t>
            </a:r>
            <a:r>
              <a:rPr sz="2000" spc="-5" dirty="0">
                <a:latin typeface="Garamond"/>
                <a:cs typeface="Garamond"/>
              </a:rPr>
              <a:t>on</a:t>
            </a:r>
            <a:r>
              <a:rPr sz="2000" dirty="0">
                <a:latin typeface="Garamond"/>
                <a:cs typeface="Garamond"/>
              </a:rPr>
              <a:t> Signed Letterhead</a:t>
            </a:r>
            <a:r>
              <a:rPr lang="en-US" sz="2000" dirty="0">
                <a:latin typeface="Garamond"/>
                <a:cs typeface="Garamond"/>
              </a:rPr>
              <a:t> or signed Agency Invoice</a:t>
            </a:r>
            <a:endParaRPr sz="2000" dirty="0">
              <a:latin typeface="Garamond"/>
              <a:cs typeface="Garamond"/>
            </a:endParaRPr>
          </a:p>
          <a:p>
            <a:pPr marL="756285" lvl="1" indent="-287020">
              <a:spcBef>
                <a:spcPts val="480"/>
              </a:spcBef>
              <a:buClr>
                <a:srgbClr val="2A5A6B"/>
              </a:buClr>
              <a:buFont typeface="Arial"/>
              <a:buChar char="–"/>
              <a:tabLst>
                <a:tab pos="756285" algn="l"/>
                <a:tab pos="756920" algn="l"/>
              </a:tabLst>
            </a:pPr>
            <a:r>
              <a:rPr lang="en-US" sz="2000" spc="-5" dirty="0">
                <a:latin typeface="Garamond"/>
                <a:cs typeface="Garamond"/>
              </a:rPr>
              <a:t>Based</a:t>
            </a:r>
            <a:r>
              <a:rPr lang="en-US" sz="2000" spc="15" dirty="0">
                <a:latin typeface="Garamond"/>
                <a:cs typeface="Garamond"/>
              </a:rPr>
              <a:t> </a:t>
            </a:r>
            <a:r>
              <a:rPr lang="en-US" sz="2000" spc="-5" dirty="0">
                <a:latin typeface="Garamond"/>
                <a:cs typeface="Garamond"/>
              </a:rPr>
              <a:t>on </a:t>
            </a:r>
            <a:r>
              <a:rPr lang="en-US" sz="2000" dirty="0">
                <a:latin typeface="Garamond"/>
                <a:cs typeface="Garamond"/>
              </a:rPr>
              <a:t>expenditures</a:t>
            </a:r>
            <a:r>
              <a:rPr lang="en-US" sz="2000" spc="15" dirty="0">
                <a:latin typeface="Garamond"/>
                <a:cs typeface="Garamond"/>
              </a:rPr>
              <a:t> </a:t>
            </a:r>
            <a:r>
              <a:rPr lang="en-US" sz="2000" spc="-5" dirty="0">
                <a:latin typeface="Garamond"/>
                <a:cs typeface="Garamond"/>
              </a:rPr>
              <a:t>outlined</a:t>
            </a:r>
            <a:r>
              <a:rPr lang="en-US" sz="2000" dirty="0">
                <a:latin typeface="Garamond"/>
                <a:cs typeface="Garamond"/>
              </a:rPr>
              <a:t> in</a:t>
            </a:r>
            <a:r>
              <a:rPr lang="en-US" sz="2000" spc="5" dirty="0">
                <a:latin typeface="Garamond"/>
                <a:cs typeface="Garamond"/>
              </a:rPr>
              <a:t> budget; </a:t>
            </a:r>
            <a:r>
              <a:rPr lang="en-US" sz="2000" spc="-585" dirty="0">
                <a:latin typeface="Garamond"/>
                <a:cs typeface="Garamond"/>
              </a:rPr>
              <a:t> </a:t>
            </a:r>
            <a:r>
              <a:rPr lang="en-US" sz="2000" spc="5" dirty="0">
                <a:latin typeface="Garamond"/>
                <a:cs typeface="Garamond"/>
              </a:rPr>
              <a:t>budget</a:t>
            </a:r>
            <a:r>
              <a:rPr lang="en-US" sz="2000" spc="-5" dirty="0">
                <a:latin typeface="Garamond"/>
                <a:cs typeface="Garamond"/>
              </a:rPr>
              <a:t> </a:t>
            </a:r>
            <a:r>
              <a:rPr lang="en-US" sz="2000" dirty="0">
                <a:latin typeface="Garamond"/>
                <a:cs typeface="Garamond"/>
              </a:rPr>
              <a:t>is memorialized</a:t>
            </a:r>
            <a:r>
              <a:rPr lang="en-US" sz="2000" spc="10" dirty="0">
                <a:latin typeface="Garamond"/>
                <a:cs typeface="Garamond"/>
              </a:rPr>
              <a:t> </a:t>
            </a:r>
            <a:r>
              <a:rPr lang="en-US" sz="2000" spc="-20" dirty="0">
                <a:latin typeface="Garamond"/>
                <a:cs typeface="Garamond"/>
              </a:rPr>
              <a:t>by</a:t>
            </a:r>
            <a:r>
              <a:rPr lang="en-US" sz="2000" spc="5" dirty="0">
                <a:latin typeface="Garamond"/>
                <a:cs typeface="Garamond"/>
              </a:rPr>
              <a:t> </a:t>
            </a:r>
            <a:r>
              <a:rPr lang="en-US" sz="2000" spc="-5" dirty="0">
                <a:latin typeface="Garamond"/>
                <a:cs typeface="Garamond"/>
              </a:rPr>
              <a:t>contract</a:t>
            </a:r>
            <a:endParaRPr lang="en-US" sz="2000" dirty="0">
              <a:latin typeface="Garamond"/>
              <a:cs typeface="Garamond"/>
            </a:endParaRPr>
          </a:p>
          <a:p>
            <a:pPr marL="756285" lvl="1" indent="-287020">
              <a:lnSpc>
                <a:spcPct val="100000"/>
              </a:lnSpc>
              <a:spcBef>
                <a:spcPts val="480"/>
              </a:spcBef>
              <a:buClr>
                <a:srgbClr val="2A5A6B"/>
              </a:buClr>
              <a:buFont typeface="Arial"/>
              <a:buChar char="–"/>
              <a:tabLst>
                <a:tab pos="756285" algn="l"/>
                <a:tab pos="756920" algn="l"/>
              </a:tabLst>
            </a:pPr>
            <a:r>
              <a:rPr lang="en-US" sz="2000" dirty="0">
                <a:latin typeface="Garamond"/>
                <a:cs typeface="Garamond"/>
              </a:rPr>
              <a:t>For salaries – employee timesheets reflecting actual time worked on CDBG-funded project</a:t>
            </a:r>
            <a:endParaRPr sz="2000" dirty="0">
              <a:latin typeface="Garamond"/>
              <a:cs typeface="Garamond"/>
            </a:endParaRPr>
          </a:p>
          <a:p>
            <a:pPr marL="756285" lvl="1" indent="-287020">
              <a:lnSpc>
                <a:spcPct val="100000"/>
              </a:lnSpc>
              <a:spcBef>
                <a:spcPts val="480"/>
              </a:spcBef>
              <a:buClr>
                <a:srgbClr val="2A5A6B"/>
              </a:buClr>
              <a:buFont typeface="Arial"/>
              <a:buChar char="–"/>
              <a:tabLst>
                <a:tab pos="756285" algn="l"/>
                <a:tab pos="756920" algn="l"/>
              </a:tabLst>
            </a:pPr>
            <a:r>
              <a:rPr lang="en-US" sz="2000" spc="-5" dirty="0">
                <a:latin typeface="Garamond"/>
                <a:cs typeface="Garamond"/>
              </a:rPr>
              <a:t>For supplies, equipment, construction services – receipts / copies of invoices and canceled checks to prove payment of those invoices. </a:t>
            </a:r>
          </a:p>
          <a:p>
            <a:pPr marL="355600" indent="-342900">
              <a:lnSpc>
                <a:spcPct val="100000"/>
              </a:lnSpc>
              <a:spcBef>
                <a:spcPts val="550"/>
              </a:spcBef>
              <a:buClr>
                <a:srgbClr val="2A5A6B"/>
              </a:buClr>
              <a:buFont typeface="Arial"/>
              <a:buChar char="•"/>
              <a:tabLst>
                <a:tab pos="354965" algn="l"/>
                <a:tab pos="355600" algn="l"/>
              </a:tabLst>
            </a:pPr>
            <a:r>
              <a:rPr lang="en-US" sz="2000" spc="-5" dirty="0">
                <a:latin typeface="Garamond"/>
                <a:cs typeface="Garamond"/>
              </a:rPr>
              <a:t>Costs</a:t>
            </a:r>
            <a:r>
              <a:rPr lang="en-US" sz="2000" spc="5" dirty="0">
                <a:latin typeface="Garamond"/>
                <a:cs typeface="Garamond"/>
              </a:rPr>
              <a:t> </a:t>
            </a:r>
            <a:r>
              <a:rPr lang="en-US" sz="2000" dirty="0">
                <a:latin typeface="Garamond"/>
                <a:cs typeface="Garamond"/>
              </a:rPr>
              <a:t>billed</a:t>
            </a:r>
            <a:r>
              <a:rPr lang="en-US" sz="2000" spc="10" dirty="0">
                <a:latin typeface="Garamond"/>
                <a:cs typeface="Garamond"/>
              </a:rPr>
              <a:t> </a:t>
            </a:r>
            <a:r>
              <a:rPr lang="en-US" sz="2000" dirty="0">
                <a:latin typeface="Garamond"/>
                <a:cs typeface="Garamond"/>
              </a:rPr>
              <a:t>to</a:t>
            </a:r>
            <a:r>
              <a:rPr lang="en-US" sz="2000" spc="25" dirty="0">
                <a:latin typeface="Garamond"/>
                <a:cs typeface="Garamond"/>
              </a:rPr>
              <a:t> </a:t>
            </a:r>
            <a:r>
              <a:rPr lang="en-US" sz="2000" dirty="0">
                <a:latin typeface="Garamond"/>
                <a:cs typeface="Garamond"/>
              </a:rPr>
              <a:t>the</a:t>
            </a:r>
            <a:r>
              <a:rPr lang="en-US" sz="2000" spc="10" dirty="0">
                <a:latin typeface="Garamond"/>
                <a:cs typeface="Garamond"/>
              </a:rPr>
              <a:t> grant</a:t>
            </a:r>
            <a:r>
              <a:rPr lang="en-US" sz="2000" spc="5" dirty="0">
                <a:latin typeface="Garamond"/>
                <a:cs typeface="Garamond"/>
              </a:rPr>
              <a:t> </a:t>
            </a:r>
            <a:r>
              <a:rPr lang="en-US" sz="2000" spc="-10" dirty="0">
                <a:latin typeface="Garamond"/>
                <a:cs typeface="Garamond"/>
              </a:rPr>
              <a:t>must</a:t>
            </a:r>
            <a:r>
              <a:rPr lang="en-US" sz="2000" spc="25" dirty="0">
                <a:latin typeface="Garamond"/>
                <a:cs typeface="Garamond"/>
              </a:rPr>
              <a:t> </a:t>
            </a:r>
            <a:r>
              <a:rPr lang="en-US" sz="2000" spc="-5" dirty="0">
                <a:latin typeface="Garamond"/>
                <a:cs typeface="Garamond"/>
              </a:rPr>
              <a:t>be</a:t>
            </a:r>
            <a:r>
              <a:rPr lang="en-US" sz="2000" spc="5" dirty="0">
                <a:latin typeface="Garamond"/>
                <a:cs typeface="Garamond"/>
              </a:rPr>
              <a:t> </a:t>
            </a:r>
            <a:r>
              <a:rPr lang="en-US" sz="2000" dirty="0">
                <a:latin typeface="Garamond"/>
                <a:cs typeface="Garamond"/>
              </a:rPr>
              <a:t>reasonable</a:t>
            </a:r>
            <a:r>
              <a:rPr lang="en-US" sz="2000" spc="20" dirty="0">
                <a:latin typeface="Garamond"/>
                <a:cs typeface="Garamond"/>
              </a:rPr>
              <a:t> </a:t>
            </a:r>
            <a:r>
              <a:rPr lang="en-US" sz="2000" spc="-5" dirty="0">
                <a:latin typeface="Garamond"/>
                <a:cs typeface="Garamond"/>
              </a:rPr>
              <a:t>and</a:t>
            </a:r>
            <a:r>
              <a:rPr lang="en-US" sz="2000" spc="20" dirty="0">
                <a:latin typeface="Garamond"/>
                <a:cs typeface="Garamond"/>
              </a:rPr>
              <a:t> </a:t>
            </a:r>
            <a:r>
              <a:rPr lang="en-US" sz="2000" spc="-10" dirty="0">
                <a:latin typeface="Garamond"/>
                <a:cs typeface="Garamond"/>
              </a:rPr>
              <a:t>proportional;</a:t>
            </a:r>
            <a:endParaRPr lang="en-US" sz="2000" dirty="0">
              <a:latin typeface="Garamond"/>
              <a:cs typeface="Garamond"/>
            </a:endParaRPr>
          </a:p>
          <a:p>
            <a:pPr marL="355600">
              <a:lnSpc>
                <a:spcPct val="100000"/>
              </a:lnSpc>
            </a:pPr>
            <a:r>
              <a:rPr lang="en-US" sz="2000" spc="-5" dirty="0">
                <a:latin typeface="Garamond"/>
                <a:cs typeface="Garamond"/>
              </a:rPr>
              <a:t>need</a:t>
            </a:r>
            <a:r>
              <a:rPr lang="en-US" sz="2000" spc="10" dirty="0">
                <a:latin typeface="Garamond"/>
                <a:cs typeface="Garamond"/>
              </a:rPr>
              <a:t> </a:t>
            </a:r>
            <a:r>
              <a:rPr lang="en-US" sz="2000" dirty="0">
                <a:latin typeface="Garamond"/>
                <a:cs typeface="Garamond"/>
              </a:rPr>
              <a:t>“cost</a:t>
            </a:r>
            <a:r>
              <a:rPr lang="en-US" sz="2000" spc="5" dirty="0">
                <a:latin typeface="Garamond"/>
                <a:cs typeface="Garamond"/>
              </a:rPr>
              <a:t> </a:t>
            </a:r>
            <a:r>
              <a:rPr lang="en-US" sz="2000" spc="-5" dirty="0">
                <a:latin typeface="Garamond"/>
                <a:cs typeface="Garamond"/>
              </a:rPr>
              <a:t>allocation</a:t>
            </a:r>
            <a:r>
              <a:rPr lang="en-US" sz="2000" spc="20" dirty="0">
                <a:latin typeface="Garamond"/>
                <a:cs typeface="Garamond"/>
              </a:rPr>
              <a:t> </a:t>
            </a:r>
            <a:r>
              <a:rPr lang="en-US" sz="2000" spc="-5" dirty="0">
                <a:latin typeface="Garamond"/>
                <a:cs typeface="Garamond"/>
              </a:rPr>
              <a:t>plan”</a:t>
            </a:r>
            <a:r>
              <a:rPr lang="en-US" sz="2000" spc="5" dirty="0">
                <a:latin typeface="Garamond"/>
                <a:cs typeface="Garamond"/>
              </a:rPr>
              <a:t> </a:t>
            </a:r>
            <a:r>
              <a:rPr lang="en-US" sz="2000" dirty="0">
                <a:latin typeface="Garamond"/>
                <a:cs typeface="Garamond"/>
              </a:rPr>
              <a:t>if</a:t>
            </a:r>
            <a:r>
              <a:rPr lang="en-US" sz="2000" spc="310" dirty="0">
                <a:latin typeface="Garamond"/>
                <a:cs typeface="Garamond"/>
              </a:rPr>
              <a:t> </a:t>
            </a:r>
            <a:r>
              <a:rPr lang="en-US" sz="2000" dirty="0">
                <a:latin typeface="Garamond"/>
                <a:cs typeface="Garamond"/>
              </a:rPr>
              <a:t>billing</a:t>
            </a:r>
            <a:r>
              <a:rPr lang="en-US" sz="2000" spc="5" dirty="0">
                <a:latin typeface="Garamond"/>
                <a:cs typeface="Garamond"/>
              </a:rPr>
              <a:t> </a:t>
            </a:r>
            <a:r>
              <a:rPr lang="en-US" sz="2000" spc="-5" dirty="0">
                <a:latin typeface="Garamond"/>
                <a:cs typeface="Garamond"/>
              </a:rPr>
              <a:t>rent</a:t>
            </a:r>
            <a:r>
              <a:rPr lang="en-US" sz="2000" spc="15" dirty="0">
                <a:latin typeface="Garamond"/>
                <a:cs typeface="Garamond"/>
              </a:rPr>
              <a:t> </a:t>
            </a:r>
            <a:r>
              <a:rPr lang="en-US" sz="2000" spc="-5" dirty="0">
                <a:latin typeface="Garamond"/>
                <a:cs typeface="Garamond"/>
              </a:rPr>
              <a:t>or</a:t>
            </a:r>
            <a:r>
              <a:rPr lang="en-US" sz="2000" spc="10" dirty="0">
                <a:latin typeface="Garamond"/>
                <a:cs typeface="Garamond"/>
              </a:rPr>
              <a:t> </a:t>
            </a:r>
            <a:r>
              <a:rPr lang="en-US" sz="2000" spc="-5" dirty="0">
                <a:latin typeface="Garamond"/>
                <a:cs typeface="Garamond"/>
              </a:rPr>
              <a:t>operating</a:t>
            </a:r>
            <a:r>
              <a:rPr lang="en-US" sz="2000" spc="5" dirty="0">
                <a:latin typeface="Garamond"/>
                <a:cs typeface="Garamond"/>
              </a:rPr>
              <a:t> </a:t>
            </a:r>
            <a:r>
              <a:rPr lang="en-US" sz="2000" spc="-15" dirty="0">
                <a:latin typeface="Garamond"/>
                <a:cs typeface="Garamond"/>
              </a:rPr>
              <a:t>expenses, or 10% de </a:t>
            </a:r>
            <a:r>
              <a:rPr lang="en-US" sz="2000" spc="-15" dirty="0" err="1">
                <a:latin typeface="Garamond"/>
                <a:cs typeface="Garamond"/>
              </a:rPr>
              <a:t>minimus</a:t>
            </a:r>
            <a:r>
              <a:rPr lang="en-US" sz="2000" spc="-15" dirty="0">
                <a:latin typeface="Garamond"/>
                <a:cs typeface="Garamond"/>
              </a:rPr>
              <a:t> of eligible costs.</a:t>
            </a:r>
            <a:endParaRPr lang="en-US" sz="2000" dirty="0">
              <a:latin typeface="Garamond"/>
              <a:cs typeface="Garamond"/>
            </a:endParaRPr>
          </a:p>
          <a:p>
            <a:pPr marL="756285" lvl="1" indent="-287020">
              <a:lnSpc>
                <a:spcPct val="100000"/>
              </a:lnSpc>
              <a:spcBef>
                <a:spcPts val="480"/>
              </a:spcBef>
              <a:buClr>
                <a:srgbClr val="2A5A6B"/>
              </a:buClr>
              <a:buFont typeface="Arial"/>
              <a:buChar char="–"/>
              <a:tabLst>
                <a:tab pos="756285" algn="l"/>
                <a:tab pos="756920" algn="l"/>
              </a:tabLst>
            </a:pPr>
            <a:endParaRPr lang="en-US" sz="2000" spc="-5" dirty="0">
              <a:latin typeface="Garamond"/>
              <a:cs typeface="Garamon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707255" cy="696595"/>
          </a:xfrm>
          <a:prstGeom prst="rect">
            <a:avLst/>
          </a:prstGeom>
        </p:spPr>
        <p:txBody>
          <a:bodyPr vert="horz" wrap="square" lIns="0" tIns="13335" rIns="0" bIns="0" rtlCol="0">
            <a:spAutoFit/>
          </a:bodyPr>
          <a:lstStyle/>
          <a:p>
            <a:pPr marL="12700">
              <a:lnSpc>
                <a:spcPct val="100000"/>
              </a:lnSpc>
              <a:spcBef>
                <a:spcPts val="105"/>
              </a:spcBef>
            </a:pPr>
            <a:r>
              <a:rPr sz="4400" spc="-30" dirty="0">
                <a:solidFill>
                  <a:srgbClr val="174658"/>
                </a:solidFill>
              </a:rPr>
              <a:t>Grant</a:t>
            </a:r>
            <a:r>
              <a:rPr sz="4400" spc="-20" dirty="0">
                <a:solidFill>
                  <a:srgbClr val="174658"/>
                </a:solidFill>
              </a:rPr>
              <a:t> Requirements</a:t>
            </a:r>
            <a:endParaRPr sz="4400"/>
          </a:p>
        </p:txBody>
      </p:sp>
      <p:sp>
        <p:nvSpPr>
          <p:cNvPr id="3" name="object 3"/>
          <p:cNvSpPr txBox="1"/>
          <p:nvPr/>
        </p:nvSpPr>
        <p:spPr>
          <a:xfrm>
            <a:off x="535940" y="1368069"/>
            <a:ext cx="7945120" cy="4587153"/>
          </a:xfrm>
          <a:prstGeom prst="rect">
            <a:avLst/>
          </a:prstGeom>
        </p:spPr>
        <p:txBody>
          <a:bodyPr vert="horz" wrap="square" lIns="0" tIns="97790" rIns="0" bIns="0" rtlCol="0">
            <a:spAutoFit/>
          </a:bodyPr>
          <a:lstStyle/>
          <a:p>
            <a:pPr marL="355600" indent="-342900">
              <a:lnSpc>
                <a:spcPct val="100000"/>
              </a:lnSpc>
              <a:spcBef>
                <a:spcPts val="770"/>
              </a:spcBef>
              <a:buClr>
                <a:srgbClr val="2A5A6B"/>
              </a:buClr>
              <a:buFont typeface="Arial"/>
              <a:buChar char="•"/>
              <a:tabLst>
                <a:tab pos="354965" algn="l"/>
                <a:tab pos="355600" algn="l"/>
              </a:tabLst>
            </a:pPr>
            <a:r>
              <a:rPr sz="2800" spc="-5" dirty="0">
                <a:latin typeface="Garamond"/>
                <a:cs typeface="Garamond"/>
              </a:rPr>
              <a:t>Expect</a:t>
            </a:r>
            <a:r>
              <a:rPr sz="2800" dirty="0">
                <a:latin typeface="Garamond"/>
                <a:cs typeface="Garamond"/>
              </a:rPr>
              <a:t> to</a:t>
            </a:r>
            <a:r>
              <a:rPr sz="2800" spc="5" dirty="0">
                <a:latin typeface="Garamond"/>
                <a:cs typeface="Garamond"/>
              </a:rPr>
              <a:t> </a:t>
            </a:r>
            <a:r>
              <a:rPr sz="2800" dirty="0">
                <a:latin typeface="Garamond"/>
                <a:cs typeface="Garamond"/>
              </a:rPr>
              <a:t>retain</a:t>
            </a:r>
            <a:r>
              <a:rPr sz="2800" spc="-5" dirty="0">
                <a:latin typeface="Garamond"/>
                <a:cs typeface="Garamond"/>
              </a:rPr>
              <a:t> files</a:t>
            </a:r>
            <a:r>
              <a:rPr sz="2800" spc="10" dirty="0">
                <a:latin typeface="Garamond"/>
                <a:cs typeface="Garamond"/>
              </a:rPr>
              <a:t> </a:t>
            </a:r>
            <a:r>
              <a:rPr sz="2800" spc="-5" dirty="0">
                <a:latin typeface="Garamond"/>
                <a:cs typeface="Garamond"/>
              </a:rPr>
              <a:t>for</a:t>
            </a:r>
            <a:r>
              <a:rPr sz="2800" spc="25" dirty="0">
                <a:latin typeface="Garamond"/>
                <a:cs typeface="Garamond"/>
              </a:rPr>
              <a:t> </a:t>
            </a:r>
            <a:r>
              <a:rPr sz="2800" spc="-5" dirty="0">
                <a:latin typeface="Garamond"/>
                <a:cs typeface="Garamond"/>
              </a:rPr>
              <a:t>5+</a:t>
            </a:r>
            <a:r>
              <a:rPr sz="2800" spc="10" dirty="0">
                <a:latin typeface="Garamond"/>
                <a:cs typeface="Garamond"/>
              </a:rPr>
              <a:t> </a:t>
            </a:r>
            <a:r>
              <a:rPr sz="2800" spc="-5" dirty="0">
                <a:latin typeface="Garamond"/>
                <a:cs typeface="Garamond"/>
              </a:rPr>
              <a:t>years</a:t>
            </a:r>
            <a:r>
              <a:rPr sz="2800" spc="20" dirty="0">
                <a:latin typeface="Garamond"/>
                <a:cs typeface="Garamond"/>
              </a:rPr>
              <a:t> </a:t>
            </a:r>
            <a:r>
              <a:rPr sz="2800" spc="-5" dirty="0">
                <a:latin typeface="Garamond"/>
                <a:cs typeface="Garamond"/>
              </a:rPr>
              <a:t>after</a:t>
            </a:r>
            <a:r>
              <a:rPr sz="2800" spc="5" dirty="0">
                <a:latin typeface="Garamond"/>
                <a:cs typeface="Garamond"/>
              </a:rPr>
              <a:t> </a:t>
            </a:r>
            <a:r>
              <a:rPr sz="2800" spc="10" dirty="0">
                <a:latin typeface="Garamond"/>
                <a:cs typeface="Garamond"/>
              </a:rPr>
              <a:t>grant</a:t>
            </a:r>
            <a:r>
              <a:rPr lang="en-US" sz="2800" spc="10" dirty="0">
                <a:latin typeface="Garamond"/>
                <a:cs typeface="Garamond"/>
              </a:rPr>
              <a:t> close-out.  </a:t>
            </a:r>
            <a:endParaRPr sz="2800" dirty="0">
              <a:latin typeface="Garamond"/>
              <a:cs typeface="Garamond"/>
            </a:endParaRPr>
          </a:p>
          <a:p>
            <a:pPr marL="355600" indent="-342900">
              <a:lnSpc>
                <a:spcPct val="100000"/>
              </a:lnSpc>
              <a:spcBef>
                <a:spcPts val="675"/>
              </a:spcBef>
              <a:buClr>
                <a:srgbClr val="2A5A6B"/>
              </a:buClr>
              <a:buFont typeface="Arial"/>
              <a:buChar char="•"/>
              <a:tabLst>
                <a:tab pos="354965" algn="l"/>
                <a:tab pos="355600" algn="l"/>
              </a:tabLst>
            </a:pPr>
            <a:r>
              <a:rPr sz="2800" spc="5" dirty="0">
                <a:latin typeface="Garamond"/>
                <a:cs typeface="Garamond"/>
              </a:rPr>
              <a:t>Program </a:t>
            </a:r>
            <a:r>
              <a:rPr sz="2800" spc="-5" dirty="0">
                <a:latin typeface="Garamond"/>
                <a:cs typeface="Garamond"/>
              </a:rPr>
              <a:t>files</a:t>
            </a:r>
            <a:r>
              <a:rPr sz="2800" dirty="0">
                <a:latin typeface="Garamond"/>
                <a:cs typeface="Garamond"/>
              </a:rPr>
              <a:t> </a:t>
            </a:r>
            <a:r>
              <a:rPr sz="2800" spc="-5" dirty="0">
                <a:latin typeface="Garamond"/>
                <a:cs typeface="Garamond"/>
              </a:rPr>
              <a:t>should</a:t>
            </a:r>
            <a:r>
              <a:rPr sz="2800" spc="15" dirty="0">
                <a:latin typeface="Garamond"/>
                <a:cs typeface="Garamond"/>
              </a:rPr>
              <a:t> </a:t>
            </a:r>
            <a:r>
              <a:rPr sz="2800" spc="-5" dirty="0">
                <a:latin typeface="Garamond"/>
                <a:cs typeface="Garamond"/>
              </a:rPr>
              <a:t>contain:</a:t>
            </a:r>
            <a:endParaRPr sz="2800" dirty="0">
              <a:latin typeface="Garamond"/>
              <a:cs typeface="Garamond"/>
            </a:endParaRPr>
          </a:p>
          <a:p>
            <a:pPr marL="756285" lvl="1" indent="-287020">
              <a:lnSpc>
                <a:spcPct val="100000"/>
              </a:lnSpc>
              <a:spcBef>
                <a:spcPts val="575"/>
              </a:spcBef>
              <a:buClr>
                <a:srgbClr val="2A5A6B"/>
              </a:buClr>
              <a:buFont typeface="Arial"/>
              <a:buChar char="–"/>
              <a:tabLst>
                <a:tab pos="756285" algn="l"/>
                <a:tab pos="756920" algn="l"/>
              </a:tabLst>
            </a:pPr>
            <a:r>
              <a:rPr sz="2200" spc="-10" dirty="0">
                <a:latin typeface="Garamond"/>
                <a:cs typeface="Garamond"/>
              </a:rPr>
              <a:t>Original</a:t>
            </a:r>
            <a:r>
              <a:rPr sz="2200" spc="15" dirty="0">
                <a:latin typeface="Garamond"/>
                <a:cs typeface="Garamond"/>
              </a:rPr>
              <a:t> </a:t>
            </a:r>
            <a:r>
              <a:rPr sz="2200" spc="-10" dirty="0">
                <a:latin typeface="Garamond"/>
                <a:cs typeface="Garamond"/>
              </a:rPr>
              <a:t>executed</a:t>
            </a:r>
            <a:r>
              <a:rPr sz="2200" spc="-5" dirty="0">
                <a:latin typeface="Garamond"/>
                <a:cs typeface="Garamond"/>
              </a:rPr>
              <a:t> </a:t>
            </a:r>
            <a:r>
              <a:rPr sz="2200" spc="-10" dirty="0">
                <a:latin typeface="Garamond"/>
                <a:cs typeface="Garamond"/>
              </a:rPr>
              <a:t>copy</a:t>
            </a:r>
            <a:r>
              <a:rPr sz="2200" spc="20" dirty="0">
                <a:latin typeface="Garamond"/>
                <a:cs typeface="Garamond"/>
              </a:rPr>
              <a:t> </a:t>
            </a:r>
            <a:r>
              <a:rPr sz="2200" spc="-5" dirty="0">
                <a:latin typeface="Garamond"/>
                <a:cs typeface="Garamond"/>
              </a:rPr>
              <a:t>of</a:t>
            </a:r>
            <a:r>
              <a:rPr sz="2200" spc="285" dirty="0">
                <a:latin typeface="Garamond"/>
                <a:cs typeface="Garamond"/>
              </a:rPr>
              <a:t> </a:t>
            </a:r>
            <a:r>
              <a:rPr sz="2200" spc="-5" dirty="0">
                <a:latin typeface="Garamond"/>
                <a:cs typeface="Garamond"/>
              </a:rPr>
              <a:t>the</a:t>
            </a:r>
            <a:r>
              <a:rPr sz="2200" dirty="0">
                <a:latin typeface="Garamond"/>
                <a:cs typeface="Garamond"/>
              </a:rPr>
              <a:t> agreement</a:t>
            </a:r>
            <a:r>
              <a:rPr sz="2200" spc="15" dirty="0">
                <a:latin typeface="Garamond"/>
                <a:cs typeface="Garamond"/>
              </a:rPr>
              <a:t> </a:t>
            </a:r>
            <a:r>
              <a:rPr sz="2200" spc="-5" dirty="0">
                <a:latin typeface="Garamond"/>
                <a:cs typeface="Garamond"/>
              </a:rPr>
              <a:t>with</a:t>
            </a:r>
            <a:r>
              <a:rPr sz="2200" spc="5" dirty="0">
                <a:latin typeface="Garamond"/>
                <a:cs typeface="Garamond"/>
              </a:rPr>
              <a:t> </a:t>
            </a:r>
            <a:r>
              <a:rPr lang="en-US" sz="2200" spc="-5" dirty="0">
                <a:latin typeface="Garamond"/>
                <a:cs typeface="Garamond"/>
              </a:rPr>
              <a:t>Lehigh County</a:t>
            </a:r>
            <a:endParaRPr sz="2200" dirty="0">
              <a:latin typeface="Garamond"/>
              <a:cs typeface="Garamond"/>
            </a:endParaRPr>
          </a:p>
          <a:p>
            <a:pPr marL="756285" lvl="1" indent="-287020">
              <a:lnSpc>
                <a:spcPct val="100000"/>
              </a:lnSpc>
              <a:spcBef>
                <a:spcPts val="530"/>
              </a:spcBef>
              <a:buClr>
                <a:srgbClr val="2A5A6B"/>
              </a:buClr>
              <a:buFont typeface="Arial"/>
              <a:buChar char="–"/>
              <a:tabLst>
                <a:tab pos="756285" algn="l"/>
                <a:tab pos="756920" algn="l"/>
              </a:tabLst>
            </a:pPr>
            <a:r>
              <a:rPr sz="2200" spc="-10" dirty="0">
                <a:latin typeface="Garamond"/>
                <a:cs typeface="Garamond"/>
              </a:rPr>
              <a:t>Any</a:t>
            </a:r>
            <a:r>
              <a:rPr sz="2200" spc="5" dirty="0">
                <a:latin typeface="Garamond"/>
                <a:cs typeface="Garamond"/>
              </a:rPr>
              <a:t> </a:t>
            </a:r>
            <a:r>
              <a:rPr sz="2200" spc="-10" dirty="0">
                <a:latin typeface="Garamond"/>
                <a:cs typeface="Garamond"/>
              </a:rPr>
              <a:t>amendments</a:t>
            </a:r>
            <a:r>
              <a:rPr sz="2200" spc="35" dirty="0">
                <a:latin typeface="Garamond"/>
                <a:cs typeface="Garamond"/>
              </a:rPr>
              <a:t> </a:t>
            </a:r>
            <a:r>
              <a:rPr sz="2200" spc="-5" dirty="0">
                <a:latin typeface="Garamond"/>
                <a:cs typeface="Garamond"/>
              </a:rPr>
              <a:t>to</a:t>
            </a:r>
            <a:r>
              <a:rPr sz="2200" spc="5" dirty="0">
                <a:latin typeface="Garamond"/>
                <a:cs typeface="Garamond"/>
              </a:rPr>
              <a:t> </a:t>
            </a:r>
            <a:r>
              <a:rPr sz="2200" spc="-5" dirty="0">
                <a:latin typeface="Garamond"/>
                <a:cs typeface="Garamond"/>
              </a:rPr>
              <a:t>the</a:t>
            </a:r>
            <a:r>
              <a:rPr sz="2200" spc="5" dirty="0">
                <a:latin typeface="Garamond"/>
                <a:cs typeface="Garamond"/>
              </a:rPr>
              <a:t> </a:t>
            </a:r>
            <a:r>
              <a:rPr sz="2200" spc="-10" dirty="0">
                <a:latin typeface="Garamond"/>
                <a:cs typeface="Garamond"/>
              </a:rPr>
              <a:t>application</a:t>
            </a:r>
            <a:r>
              <a:rPr sz="2200" spc="45" dirty="0">
                <a:latin typeface="Garamond"/>
                <a:cs typeface="Garamond"/>
              </a:rPr>
              <a:t> </a:t>
            </a:r>
            <a:r>
              <a:rPr sz="2200" spc="-10" dirty="0">
                <a:latin typeface="Garamond"/>
                <a:cs typeface="Garamond"/>
              </a:rPr>
              <a:t>and</a:t>
            </a:r>
            <a:r>
              <a:rPr sz="2200" spc="30" dirty="0">
                <a:latin typeface="Garamond"/>
                <a:cs typeface="Garamond"/>
              </a:rPr>
              <a:t> </a:t>
            </a:r>
            <a:r>
              <a:rPr sz="2200" spc="-5" dirty="0">
                <a:latin typeface="Garamond"/>
                <a:cs typeface="Garamond"/>
              </a:rPr>
              <a:t>agreement</a:t>
            </a:r>
            <a:endParaRPr sz="2200" dirty="0">
              <a:latin typeface="Garamond"/>
              <a:cs typeface="Garamond"/>
            </a:endParaRPr>
          </a:p>
          <a:p>
            <a:pPr marL="756285" lvl="1" indent="-287020">
              <a:lnSpc>
                <a:spcPct val="100000"/>
              </a:lnSpc>
              <a:spcBef>
                <a:spcPts val="525"/>
              </a:spcBef>
              <a:buClr>
                <a:srgbClr val="2A5A6B"/>
              </a:buClr>
              <a:buFont typeface="Arial"/>
              <a:buChar char="–"/>
              <a:tabLst>
                <a:tab pos="756285" algn="l"/>
                <a:tab pos="756920" algn="l"/>
              </a:tabLst>
            </a:pPr>
            <a:r>
              <a:rPr sz="2200" spc="-5" dirty="0">
                <a:latin typeface="Garamond"/>
                <a:cs typeface="Garamond"/>
              </a:rPr>
              <a:t>Correspondence</a:t>
            </a:r>
            <a:r>
              <a:rPr sz="2200" spc="40" dirty="0">
                <a:latin typeface="Garamond"/>
                <a:cs typeface="Garamond"/>
              </a:rPr>
              <a:t> </a:t>
            </a:r>
            <a:r>
              <a:rPr sz="2200" spc="-10" dirty="0">
                <a:latin typeface="Garamond"/>
                <a:cs typeface="Garamond"/>
              </a:rPr>
              <a:t>relating</a:t>
            </a:r>
            <a:r>
              <a:rPr sz="2200" spc="20" dirty="0">
                <a:latin typeface="Garamond"/>
                <a:cs typeface="Garamond"/>
              </a:rPr>
              <a:t> </a:t>
            </a:r>
            <a:r>
              <a:rPr sz="2200" spc="-5" dirty="0">
                <a:latin typeface="Garamond"/>
                <a:cs typeface="Garamond"/>
              </a:rPr>
              <a:t>to the</a:t>
            </a:r>
            <a:r>
              <a:rPr sz="2200" spc="10" dirty="0">
                <a:latin typeface="Garamond"/>
                <a:cs typeface="Garamond"/>
              </a:rPr>
              <a:t> </a:t>
            </a:r>
            <a:r>
              <a:rPr sz="2200" spc="5" dirty="0">
                <a:latin typeface="Garamond"/>
                <a:cs typeface="Garamond"/>
              </a:rPr>
              <a:t>grant</a:t>
            </a:r>
            <a:r>
              <a:rPr sz="2200" spc="20" dirty="0">
                <a:latin typeface="Garamond"/>
                <a:cs typeface="Garamond"/>
              </a:rPr>
              <a:t> </a:t>
            </a:r>
            <a:r>
              <a:rPr sz="2200" spc="-20" dirty="0">
                <a:latin typeface="Garamond"/>
                <a:cs typeface="Garamond"/>
              </a:rPr>
              <a:t>award</a:t>
            </a:r>
            <a:endParaRPr sz="2200" dirty="0">
              <a:latin typeface="Garamond"/>
              <a:cs typeface="Garamond"/>
            </a:endParaRPr>
          </a:p>
          <a:p>
            <a:pPr marL="756285" marR="1024255" lvl="1" indent="-287020">
              <a:lnSpc>
                <a:spcPct val="100000"/>
              </a:lnSpc>
              <a:spcBef>
                <a:spcPts val="530"/>
              </a:spcBef>
              <a:buClr>
                <a:srgbClr val="2A5A6B"/>
              </a:buClr>
              <a:buFont typeface="Arial"/>
              <a:buChar char="–"/>
              <a:tabLst>
                <a:tab pos="756285" algn="l"/>
                <a:tab pos="756920" algn="l"/>
              </a:tabLst>
            </a:pPr>
            <a:r>
              <a:rPr sz="2200" spc="-10" dirty="0">
                <a:latin typeface="Garamond"/>
                <a:cs typeface="Garamond"/>
              </a:rPr>
              <a:t>Copies </a:t>
            </a:r>
            <a:r>
              <a:rPr sz="2200" spc="-5" dirty="0">
                <a:latin typeface="Garamond"/>
                <a:cs typeface="Garamond"/>
              </a:rPr>
              <a:t>of</a:t>
            </a:r>
            <a:r>
              <a:rPr sz="2200" dirty="0">
                <a:latin typeface="Garamond"/>
                <a:cs typeface="Garamond"/>
              </a:rPr>
              <a:t> </a:t>
            </a:r>
            <a:r>
              <a:rPr sz="2200" spc="-10" dirty="0">
                <a:latin typeface="Garamond"/>
                <a:cs typeface="Garamond"/>
              </a:rPr>
              <a:t>requests </a:t>
            </a:r>
            <a:r>
              <a:rPr sz="2200" spc="-5" dirty="0">
                <a:latin typeface="Garamond"/>
                <a:cs typeface="Garamond"/>
              </a:rPr>
              <a:t>for </a:t>
            </a:r>
            <a:r>
              <a:rPr sz="2200" spc="-10" dirty="0">
                <a:latin typeface="Garamond"/>
                <a:cs typeface="Garamond"/>
              </a:rPr>
              <a:t>reimbursement and </a:t>
            </a:r>
            <a:r>
              <a:rPr sz="2200" spc="-5" dirty="0">
                <a:latin typeface="Garamond"/>
                <a:cs typeface="Garamond"/>
              </a:rPr>
              <a:t>all supporting </a:t>
            </a:r>
            <a:r>
              <a:rPr sz="2200" spc="-535" dirty="0">
                <a:latin typeface="Garamond"/>
                <a:cs typeface="Garamond"/>
              </a:rPr>
              <a:t> </a:t>
            </a:r>
            <a:r>
              <a:rPr sz="2200" spc="-5" dirty="0">
                <a:latin typeface="Garamond"/>
                <a:cs typeface="Garamond"/>
              </a:rPr>
              <a:t>documentation</a:t>
            </a:r>
            <a:endParaRPr sz="2200" dirty="0">
              <a:latin typeface="Garamond"/>
              <a:cs typeface="Garamond"/>
            </a:endParaRPr>
          </a:p>
          <a:p>
            <a:pPr marL="756285" marR="577850" lvl="1" indent="-287020">
              <a:lnSpc>
                <a:spcPct val="100000"/>
              </a:lnSpc>
              <a:spcBef>
                <a:spcPts val="530"/>
              </a:spcBef>
              <a:buClr>
                <a:srgbClr val="2A5A6B"/>
              </a:buClr>
              <a:buFont typeface="Arial"/>
              <a:buChar char="–"/>
              <a:tabLst>
                <a:tab pos="756285" algn="l"/>
                <a:tab pos="756920" algn="l"/>
              </a:tabLst>
            </a:pPr>
            <a:r>
              <a:rPr sz="2200" spc="-10" dirty="0">
                <a:latin typeface="Garamond"/>
                <a:cs typeface="Garamond"/>
              </a:rPr>
              <a:t>Any</a:t>
            </a:r>
            <a:r>
              <a:rPr sz="2200" spc="5" dirty="0">
                <a:latin typeface="Garamond"/>
                <a:cs typeface="Garamond"/>
              </a:rPr>
              <a:t> </a:t>
            </a:r>
            <a:r>
              <a:rPr sz="2200" spc="-10" dirty="0">
                <a:latin typeface="Garamond"/>
                <a:cs typeface="Garamond"/>
              </a:rPr>
              <a:t>other</a:t>
            </a:r>
            <a:r>
              <a:rPr sz="2200" spc="30" dirty="0">
                <a:latin typeface="Garamond"/>
                <a:cs typeface="Garamond"/>
              </a:rPr>
              <a:t> </a:t>
            </a:r>
            <a:r>
              <a:rPr sz="2200" dirty="0">
                <a:latin typeface="Garamond"/>
                <a:cs typeface="Garamond"/>
              </a:rPr>
              <a:t>information</a:t>
            </a:r>
            <a:r>
              <a:rPr sz="2200" spc="50" dirty="0">
                <a:latin typeface="Garamond"/>
                <a:cs typeface="Garamond"/>
              </a:rPr>
              <a:t> </a:t>
            </a:r>
            <a:r>
              <a:rPr sz="2200" spc="-5" dirty="0">
                <a:latin typeface="Garamond"/>
                <a:cs typeface="Garamond"/>
              </a:rPr>
              <a:t>pertinent</a:t>
            </a:r>
            <a:r>
              <a:rPr sz="2200" spc="30" dirty="0">
                <a:latin typeface="Garamond"/>
                <a:cs typeface="Garamond"/>
              </a:rPr>
              <a:t> </a:t>
            </a:r>
            <a:r>
              <a:rPr sz="2200" spc="-5" dirty="0">
                <a:latin typeface="Garamond"/>
                <a:cs typeface="Garamond"/>
              </a:rPr>
              <a:t>to</a:t>
            </a:r>
            <a:r>
              <a:rPr sz="2200" spc="5" dirty="0">
                <a:latin typeface="Garamond"/>
                <a:cs typeface="Garamond"/>
              </a:rPr>
              <a:t> </a:t>
            </a:r>
            <a:r>
              <a:rPr sz="2200" spc="-5" dirty="0">
                <a:latin typeface="Garamond"/>
                <a:cs typeface="Garamond"/>
              </a:rPr>
              <a:t>the</a:t>
            </a:r>
            <a:r>
              <a:rPr sz="2200" spc="20" dirty="0">
                <a:latin typeface="Garamond"/>
                <a:cs typeface="Garamond"/>
              </a:rPr>
              <a:t> </a:t>
            </a:r>
            <a:r>
              <a:rPr sz="2200" spc="-5" dirty="0">
                <a:latin typeface="Garamond"/>
                <a:cs typeface="Garamond"/>
              </a:rPr>
              <a:t>Grant</a:t>
            </a:r>
            <a:r>
              <a:rPr sz="2200" spc="40" dirty="0">
                <a:latin typeface="Garamond"/>
                <a:cs typeface="Garamond"/>
              </a:rPr>
              <a:t> </a:t>
            </a:r>
            <a:r>
              <a:rPr sz="2200" spc="-10" dirty="0">
                <a:latin typeface="Garamond"/>
                <a:cs typeface="Garamond"/>
              </a:rPr>
              <a:t>(Intake</a:t>
            </a:r>
            <a:r>
              <a:rPr sz="2200" spc="20" dirty="0">
                <a:latin typeface="Garamond"/>
                <a:cs typeface="Garamond"/>
              </a:rPr>
              <a:t> </a:t>
            </a:r>
            <a:r>
              <a:rPr sz="2200" spc="-260" dirty="0">
                <a:latin typeface="Garamond"/>
                <a:cs typeface="Garamond"/>
              </a:rPr>
              <a:t>Forms, </a:t>
            </a:r>
            <a:r>
              <a:rPr sz="2200" spc="-535" dirty="0">
                <a:latin typeface="Garamond"/>
                <a:cs typeface="Garamond"/>
              </a:rPr>
              <a:t> </a:t>
            </a:r>
            <a:r>
              <a:rPr sz="2200" spc="-10" dirty="0">
                <a:latin typeface="Garamond"/>
                <a:cs typeface="Garamond"/>
              </a:rPr>
              <a:t>Client</a:t>
            </a:r>
            <a:r>
              <a:rPr sz="2200" spc="5" dirty="0">
                <a:latin typeface="Garamond"/>
                <a:cs typeface="Garamond"/>
              </a:rPr>
              <a:t> </a:t>
            </a:r>
            <a:r>
              <a:rPr sz="2200" spc="-5" dirty="0">
                <a:latin typeface="Garamond"/>
                <a:cs typeface="Garamond"/>
              </a:rPr>
              <a:t>Income</a:t>
            </a:r>
            <a:r>
              <a:rPr sz="2200" spc="5" dirty="0">
                <a:latin typeface="Garamond"/>
                <a:cs typeface="Garamond"/>
              </a:rPr>
              <a:t> </a:t>
            </a:r>
            <a:r>
              <a:rPr sz="2200" spc="-25" dirty="0">
                <a:latin typeface="Garamond"/>
                <a:cs typeface="Garamond"/>
              </a:rPr>
              <a:t>Verifications,</a:t>
            </a:r>
            <a:r>
              <a:rPr sz="2200" spc="45" dirty="0">
                <a:latin typeface="Garamond"/>
                <a:cs typeface="Garamond"/>
              </a:rPr>
              <a:t> </a:t>
            </a:r>
            <a:r>
              <a:rPr lang="en-US" sz="2200" spc="45" dirty="0">
                <a:latin typeface="Garamond"/>
                <a:cs typeface="Garamond"/>
              </a:rPr>
              <a:t>income documentation, </a:t>
            </a:r>
            <a:r>
              <a:rPr sz="2200" spc="-20" dirty="0">
                <a:latin typeface="Garamond"/>
                <a:cs typeface="Garamond"/>
              </a:rPr>
              <a:t>etc.)</a:t>
            </a:r>
            <a:endParaRPr sz="2200" dirty="0">
              <a:latin typeface="Garamond"/>
              <a:cs typeface="Garamond"/>
            </a:endParaRPr>
          </a:p>
          <a:p>
            <a:pPr marL="756285" lvl="1" indent="-287020">
              <a:lnSpc>
                <a:spcPct val="100000"/>
              </a:lnSpc>
              <a:spcBef>
                <a:spcPts val="530"/>
              </a:spcBef>
              <a:buClr>
                <a:srgbClr val="2A5A6B"/>
              </a:buClr>
              <a:buFont typeface="Arial"/>
              <a:buChar char="–"/>
              <a:tabLst>
                <a:tab pos="756285" algn="l"/>
                <a:tab pos="756920" algn="l"/>
              </a:tabLst>
            </a:pPr>
            <a:r>
              <a:rPr sz="2200" spc="-10" dirty="0">
                <a:latin typeface="Garamond"/>
                <a:cs typeface="Garamond"/>
              </a:rPr>
              <a:t>Documentation</a:t>
            </a:r>
            <a:r>
              <a:rPr sz="2200" spc="60" dirty="0">
                <a:latin typeface="Garamond"/>
                <a:cs typeface="Garamond"/>
              </a:rPr>
              <a:t> </a:t>
            </a:r>
            <a:r>
              <a:rPr sz="2200" spc="-5" dirty="0">
                <a:latin typeface="Garamond"/>
                <a:cs typeface="Garamond"/>
              </a:rPr>
              <a:t>of</a:t>
            </a:r>
            <a:r>
              <a:rPr sz="2200" spc="310" dirty="0">
                <a:latin typeface="Garamond"/>
                <a:cs typeface="Garamond"/>
              </a:rPr>
              <a:t> </a:t>
            </a:r>
            <a:r>
              <a:rPr sz="2200" spc="-10" dirty="0">
                <a:latin typeface="Garamond"/>
                <a:cs typeface="Garamond"/>
              </a:rPr>
              <a:t>procurement</a:t>
            </a:r>
            <a:r>
              <a:rPr sz="2200" spc="30" dirty="0">
                <a:latin typeface="Garamond"/>
                <a:cs typeface="Garamond"/>
              </a:rPr>
              <a:t> </a:t>
            </a:r>
            <a:r>
              <a:rPr sz="2200" spc="-5" dirty="0">
                <a:latin typeface="Garamond"/>
                <a:cs typeface="Garamond"/>
              </a:rPr>
              <a:t>(if</a:t>
            </a:r>
            <a:r>
              <a:rPr sz="2200" spc="295" dirty="0">
                <a:latin typeface="Garamond"/>
                <a:cs typeface="Garamond"/>
              </a:rPr>
              <a:t> </a:t>
            </a:r>
            <a:r>
              <a:rPr sz="2200" spc="-10" dirty="0">
                <a:latin typeface="Garamond"/>
                <a:cs typeface="Garamond"/>
              </a:rPr>
              <a:t>applicable)</a:t>
            </a:r>
            <a:endParaRPr sz="2200" dirty="0">
              <a:latin typeface="Garamond"/>
              <a:cs typeface="Garamond"/>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707255" cy="696595"/>
          </a:xfrm>
          <a:prstGeom prst="rect">
            <a:avLst/>
          </a:prstGeom>
        </p:spPr>
        <p:txBody>
          <a:bodyPr vert="horz" wrap="square" lIns="0" tIns="13335" rIns="0" bIns="0" rtlCol="0">
            <a:spAutoFit/>
          </a:bodyPr>
          <a:lstStyle/>
          <a:p>
            <a:pPr marL="12700">
              <a:lnSpc>
                <a:spcPct val="100000"/>
              </a:lnSpc>
              <a:spcBef>
                <a:spcPts val="105"/>
              </a:spcBef>
            </a:pPr>
            <a:r>
              <a:rPr sz="4400" spc="-30" dirty="0">
                <a:solidFill>
                  <a:srgbClr val="174658"/>
                </a:solidFill>
              </a:rPr>
              <a:t>Grant</a:t>
            </a:r>
            <a:r>
              <a:rPr sz="4400" spc="-20" dirty="0">
                <a:solidFill>
                  <a:srgbClr val="174658"/>
                </a:solidFill>
              </a:rPr>
              <a:t> Requirements</a:t>
            </a:r>
            <a:endParaRPr sz="4400"/>
          </a:p>
        </p:txBody>
      </p:sp>
      <p:sp>
        <p:nvSpPr>
          <p:cNvPr id="3" name="object 3"/>
          <p:cNvSpPr txBox="1"/>
          <p:nvPr/>
        </p:nvSpPr>
        <p:spPr>
          <a:xfrm>
            <a:off x="535940" y="1454023"/>
            <a:ext cx="7655559" cy="4719955"/>
          </a:xfrm>
          <a:prstGeom prst="rect">
            <a:avLst/>
          </a:prstGeom>
        </p:spPr>
        <p:txBody>
          <a:bodyPr vert="horz" wrap="square" lIns="0" tIns="12065" rIns="0" bIns="0" rtlCol="0">
            <a:spAutoFit/>
          </a:bodyPr>
          <a:lstStyle/>
          <a:p>
            <a:pPr marL="355600" indent="-342900">
              <a:lnSpc>
                <a:spcPct val="100000"/>
              </a:lnSpc>
              <a:spcBef>
                <a:spcPts val="95"/>
              </a:spcBef>
              <a:buClr>
                <a:srgbClr val="2A5A6B"/>
              </a:buClr>
              <a:buFont typeface="Arial"/>
              <a:buChar char="•"/>
              <a:tabLst>
                <a:tab pos="354965" algn="l"/>
                <a:tab pos="355600" algn="l"/>
              </a:tabLst>
            </a:pPr>
            <a:r>
              <a:rPr sz="2800" spc="-5" dirty="0">
                <a:latin typeface="Garamond"/>
                <a:cs typeface="Garamond"/>
              </a:rPr>
              <a:t>Monitoring</a:t>
            </a:r>
            <a:r>
              <a:rPr sz="2800" dirty="0">
                <a:latin typeface="Garamond"/>
                <a:cs typeface="Garamond"/>
              </a:rPr>
              <a:t> </a:t>
            </a:r>
            <a:r>
              <a:rPr sz="2800" spc="-5" dirty="0">
                <a:latin typeface="Garamond"/>
                <a:cs typeface="Garamond"/>
              </a:rPr>
              <a:t>is</a:t>
            </a:r>
            <a:r>
              <a:rPr sz="2800" spc="10" dirty="0">
                <a:latin typeface="Garamond"/>
                <a:cs typeface="Garamond"/>
              </a:rPr>
              <a:t> </a:t>
            </a:r>
            <a:r>
              <a:rPr sz="2800" spc="-5" dirty="0">
                <a:latin typeface="Garamond"/>
                <a:cs typeface="Garamond"/>
              </a:rPr>
              <a:t>not</a:t>
            </a:r>
            <a:r>
              <a:rPr sz="2800" spc="5" dirty="0">
                <a:latin typeface="Garamond"/>
                <a:cs typeface="Garamond"/>
              </a:rPr>
              <a:t> </a:t>
            </a:r>
            <a:r>
              <a:rPr sz="2800" spc="-5" dirty="0">
                <a:latin typeface="Garamond"/>
                <a:cs typeface="Garamond"/>
              </a:rPr>
              <a:t>a</a:t>
            </a:r>
            <a:r>
              <a:rPr sz="2800" spc="5" dirty="0">
                <a:latin typeface="Garamond"/>
                <a:cs typeface="Garamond"/>
              </a:rPr>
              <a:t> </a:t>
            </a:r>
            <a:r>
              <a:rPr sz="2800" spc="-10" dirty="0">
                <a:latin typeface="Garamond"/>
                <a:cs typeface="Garamond"/>
              </a:rPr>
              <a:t>“one-time”</a:t>
            </a:r>
            <a:r>
              <a:rPr sz="2800" dirty="0">
                <a:latin typeface="Garamond"/>
                <a:cs typeface="Garamond"/>
              </a:rPr>
              <a:t> </a:t>
            </a:r>
            <a:r>
              <a:rPr sz="2800" spc="-15" dirty="0">
                <a:latin typeface="Garamond"/>
                <a:cs typeface="Garamond"/>
              </a:rPr>
              <a:t>event,</a:t>
            </a:r>
            <a:r>
              <a:rPr sz="2800" spc="-10" dirty="0">
                <a:latin typeface="Garamond"/>
                <a:cs typeface="Garamond"/>
              </a:rPr>
              <a:t> </a:t>
            </a:r>
            <a:r>
              <a:rPr sz="2800" spc="-60" dirty="0">
                <a:latin typeface="Garamond"/>
                <a:cs typeface="Garamond"/>
              </a:rPr>
              <a:t>it’s</a:t>
            </a:r>
            <a:r>
              <a:rPr sz="2800" spc="10" dirty="0">
                <a:latin typeface="Garamond"/>
                <a:cs typeface="Garamond"/>
              </a:rPr>
              <a:t> </a:t>
            </a:r>
            <a:r>
              <a:rPr sz="2800" dirty="0">
                <a:latin typeface="Garamond"/>
                <a:cs typeface="Garamond"/>
              </a:rPr>
              <a:t>ongoing</a:t>
            </a:r>
            <a:endParaRPr sz="2800">
              <a:latin typeface="Garamond"/>
              <a:cs typeface="Garamond"/>
            </a:endParaRPr>
          </a:p>
          <a:p>
            <a:pPr marL="355600">
              <a:lnSpc>
                <a:spcPct val="100000"/>
              </a:lnSpc>
              <a:tabLst>
                <a:tab pos="4979035" algn="l"/>
              </a:tabLst>
            </a:pPr>
            <a:r>
              <a:rPr sz="2800" spc="-5" dirty="0">
                <a:latin typeface="Garamond"/>
                <a:cs typeface="Garamond"/>
              </a:rPr>
              <a:t>throughout</a:t>
            </a:r>
            <a:r>
              <a:rPr sz="2800" spc="15" dirty="0">
                <a:latin typeface="Garamond"/>
                <a:cs typeface="Garamond"/>
              </a:rPr>
              <a:t> </a:t>
            </a:r>
            <a:r>
              <a:rPr sz="2800" spc="-5" dirty="0">
                <a:latin typeface="Garamond"/>
                <a:cs typeface="Garamond"/>
              </a:rPr>
              <a:t>the</a:t>
            </a:r>
            <a:r>
              <a:rPr sz="2800" spc="25" dirty="0">
                <a:latin typeface="Garamond"/>
                <a:cs typeface="Garamond"/>
              </a:rPr>
              <a:t> </a:t>
            </a:r>
            <a:r>
              <a:rPr sz="2800" spc="-5" dirty="0">
                <a:latin typeface="Garamond"/>
                <a:cs typeface="Garamond"/>
              </a:rPr>
              <a:t>entire</a:t>
            </a:r>
            <a:r>
              <a:rPr sz="2800" spc="15" dirty="0">
                <a:latin typeface="Garamond"/>
                <a:cs typeface="Garamond"/>
              </a:rPr>
              <a:t> </a:t>
            </a:r>
            <a:r>
              <a:rPr sz="2800" spc="-5" dirty="0">
                <a:latin typeface="Garamond"/>
                <a:cs typeface="Garamond"/>
              </a:rPr>
              <a:t>lifespan</a:t>
            </a:r>
            <a:r>
              <a:rPr sz="2800" spc="15" dirty="0">
                <a:latin typeface="Garamond"/>
                <a:cs typeface="Garamond"/>
              </a:rPr>
              <a:t> </a:t>
            </a:r>
            <a:r>
              <a:rPr sz="2800" spc="-5" dirty="0">
                <a:latin typeface="Garamond"/>
                <a:cs typeface="Garamond"/>
              </a:rPr>
              <a:t>of	the</a:t>
            </a:r>
            <a:r>
              <a:rPr sz="2800" spc="-40" dirty="0">
                <a:latin typeface="Garamond"/>
                <a:cs typeface="Garamond"/>
              </a:rPr>
              <a:t> </a:t>
            </a:r>
            <a:r>
              <a:rPr sz="2800" dirty="0">
                <a:latin typeface="Garamond"/>
                <a:cs typeface="Garamond"/>
              </a:rPr>
              <a:t>funds</a:t>
            </a:r>
            <a:endParaRPr sz="2800">
              <a:latin typeface="Garamond"/>
              <a:cs typeface="Garamond"/>
            </a:endParaRPr>
          </a:p>
          <a:p>
            <a:pPr marL="355600" indent="-342900">
              <a:lnSpc>
                <a:spcPct val="100000"/>
              </a:lnSpc>
              <a:spcBef>
                <a:spcPts val="670"/>
              </a:spcBef>
              <a:buClr>
                <a:srgbClr val="2A5A6B"/>
              </a:buClr>
              <a:buFont typeface="Arial"/>
              <a:buChar char="•"/>
              <a:tabLst>
                <a:tab pos="354965" algn="l"/>
                <a:tab pos="355600" algn="l"/>
              </a:tabLst>
            </a:pPr>
            <a:r>
              <a:rPr sz="2800" spc="-15" dirty="0">
                <a:latin typeface="Garamond"/>
                <a:cs typeface="Garamond"/>
              </a:rPr>
              <a:t>Review </a:t>
            </a:r>
            <a:r>
              <a:rPr sz="2800" spc="-5" dirty="0">
                <a:latin typeface="Garamond"/>
                <a:cs typeface="Garamond"/>
              </a:rPr>
              <a:t>occurs</a:t>
            </a:r>
            <a:r>
              <a:rPr sz="2800" dirty="0">
                <a:latin typeface="Garamond"/>
                <a:cs typeface="Garamond"/>
              </a:rPr>
              <a:t> </a:t>
            </a:r>
            <a:r>
              <a:rPr sz="2800" spc="-5" dirty="0">
                <a:latin typeface="Garamond"/>
                <a:cs typeface="Garamond"/>
              </a:rPr>
              <a:t>onsite</a:t>
            </a:r>
            <a:r>
              <a:rPr sz="2800" spc="-20" dirty="0">
                <a:latin typeface="Garamond"/>
                <a:cs typeface="Garamond"/>
              </a:rPr>
              <a:t> </a:t>
            </a:r>
            <a:r>
              <a:rPr sz="2800" spc="-5" dirty="0">
                <a:latin typeface="Garamond"/>
                <a:cs typeface="Garamond"/>
              </a:rPr>
              <a:t>and</a:t>
            </a:r>
            <a:r>
              <a:rPr sz="2800" spc="-20" dirty="0">
                <a:latin typeface="Garamond"/>
                <a:cs typeface="Garamond"/>
              </a:rPr>
              <a:t> </a:t>
            </a:r>
            <a:r>
              <a:rPr sz="2800" spc="-5" dirty="0">
                <a:latin typeface="Garamond"/>
                <a:cs typeface="Garamond"/>
              </a:rPr>
              <a:t>remotely</a:t>
            </a:r>
            <a:endParaRPr sz="2800">
              <a:latin typeface="Garamond"/>
              <a:cs typeface="Garamond"/>
            </a:endParaRPr>
          </a:p>
          <a:p>
            <a:pPr marL="355600" marR="5080" indent="-342900">
              <a:lnSpc>
                <a:spcPct val="100000"/>
              </a:lnSpc>
              <a:spcBef>
                <a:spcPts val="675"/>
              </a:spcBef>
              <a:buClr>
                <a:srgbClr val="2A5A6B"/>
              </a:buClr>
              <a:buFont typeface="Arial"/>
              <a:buChar char="•"/>
              <a:tabLst>
                <a:tab pos="354965" algn="l"/>
                <a:tab pos="355600" algn="l"/>
              </a:tabLst>
            </a:pPr>
            <a:r>
              <a:rPr sz="2800" spc="-5" dirty="0">
                <a:latin typeface="Garamond"/>
                <a:cs typeface="Garamond"/>
              </a:rPr>
              <a:t>Risk-based</a:t>
            </a:r>
            <a:r>
              <a:rPr sz="2800" spc="5" dirty="0">
                <a:latin typeface="Garamond"/>
                <a:cs typeface="Garamond"/>
              </a:rPr>
              <a:t> </a:t>
            </a:r>
            <a:r>
              <a:rPr sz="2800" spc="-10" dirty="0">
                <a:latin typeface="Garamond"/>
                <a:cs typeface="Garamond"/>
              </a:rPr>
              <a:t>approach</a:t>
            </a:r>
            <a:r>
              <a:rPr sz="2800" spc="-35" dirty="0">
                <a:latin typeface="Garamond"/>
                <a:cs typeface="Garamond"/>
              </a:rPr>
              <a:t> </a:t>
            </a:r>
            <a:r>
              <a:rPr sz="2800" spc="-15" dirty="0">
                <a:latin typeface="Garamond"/>
                <a:cs typeface="Garamond"/>
              </a:rPr>
              <a:t>may</a:t>
            </a:r>
            <a:r>
              <a:rPr sz="2800" dirty="0">
                <a:latin typeface="Garamond"/>
                <a:cs typeface="Garamond"/>
              </a:rPr>
              <a:t> </a:t>
            </a:r>
            <a:r>
              <a:rPr sz="2800" spc="-5" dirty="0">
                <a:latin typeface="Garamond"/>
                <a:cs typeface="Garamond"/>
              </a:rPr>
              <a:t>be</a:t>
            </a:r>
            <a:r>
              <a:rPr sz="2800" spc="-10" dirty="0">
                <a:latin typeface="Garamond"/>
                <a:cs typeface="Garamond"/>
              </a:rPr>
              <a:t> </a:t>
            </a:r>
            <a:r>
              <a:rPr sz="2800" spc="-5" dirty="0">
                <a:latin typeface="Garamond"/>
                <a:cs typeface="Garamond"/>
              </a:rPr>
              <a:t>utilized</a:t>
            </a:r>
            <a:r>
              <a:rPr sz="2800" spc="5" dirty="0">
                <a:latin typeface="Garamond"/>
                <a:cs typeface="Garamond"/>
              </a:rPr>
              <a:t> </a:t>
            </a:r>
            <a:r>
              <a:rPr sz="2800" spc="-5" dirty="0">
                <a:latin typeface="Garamond"/>
                <a:cs typeface="Garamond"/>
              </a:rPr>
              <a:t>when</a:t>
            </a:r>
            <a:r>
              <a:rPr sz="2800" dirty="0">
                <a:latin typeface="Garamond"/>
                <a:cs typeface="Garamond"/>
              </a:rPr>
              <a:t> </a:t>
            </a:r>
            <a:r>
              <a:rPr sz="2800" spc="-100" dirty="0">
                <a:latin typeface="Garamond"/>
                <a:cs typeface="Garamond"/>
              </a:rPr>
              <a:t>needed </a:t>
            </a:r>
            <a:r>
              <a:rPr sz="2800" spc="-685" dirty="0">
                <a:latin typeface="Garamond"/>
                <a:cs typeface="Garamond"/>
              </a:rPr>
              <a:t> </a:t>
            </a:r>
            <a:r>
              <a:rPr sz="2800" spc="-5" dirty="0">
                <a:latin typeface="Garamond"/>
                <a:cs typeface="Garamond"/>
              </a:rPr>
              <a:t>to </a:t>
            </a:r>
            <a:r>
              <a:rPr sz="2800" spc="10" dirty="0">
                <a:latin typeface="Garamond"/>
                <a:cs typeface="Garamond"/>
              </a:rPr>
              <a:t>determine</a:t>
            </a:r>
            <a:r>
              <a:rPr sz="2800" spc="-10" dirty="0">
                <a:latin typeface="Garamond"/>
                <a:cs typeface="Garamond"/>
              </a:rPr>
              <a:t> which</a:t>
            </a:r>
            <a:r>
              <a:rPr sz="2800" spc="-5" dirty="0">
                <a:latin typeface="Garamond"/>
                <a:cs typeface="Garamond"/>
              </a:rPr>
              <a:t> </a:t>
            </a:r>
            <a:r>
              <a:rPr sz="2800" dirty="0">
                <a:latin typeface="Garamond"/>
                <a:cs typeface="Garamond"/>
              </a:rPr>
              <a:t>agencies </a:t>
            </a:r>
            <a:r>
              <a:rPr sz="2800" spc="-5" dirty="0">
                <a:latin typeface="Garamond"/>
                <a:cs typeface="Garamond"/>
              </a:rPr>
              <a:t>should</a:t>
            </a:r>
            <a:r>
              <a:rPr sz="2800" spc="10" dirty="0">
                <a:latin typeface="Garamond"/>
                <a:cs typeface="Garamond"/>
              </a:rPr>
              <a:t> </a:t>
            </a:r>
            <a:r>
              <a:rPr sz="2800" spc="-5" dirty="0">
                <a:latin typeface="Garamond"/>
                <a:cs typeface="Garamond"/>
              </a:rPr>
              <a:t>be prioritized </a:t>
            </a:r>
            <a:r>
              <a:rPr sz="2800" dirty="0">
                <a:latin typeface="Garamond"/>
                <a:cs typeface="Garamond"/>
              </a:rPr>
              <a:t> </a:t>
            </a:r>
            <a:r>
              <a:rPr sz="2800" spc="-5" dirty="0">
                <a:latin typeface="Garamond"/>
                <a:cs typeface="Garamond"/>
              </a:rPr>
              <a:t>for </a:t>
            </a:r>
            <a:r>
              <a:rPr sz="2800" dirty="0">
                <a:latin typeface="Garamond"/>
                <a:cs typeface="Garamond"/>
              </a:rPr>
              <a:t>monitoring</a:t>
            </a:r>
            <a:endParaRPr sz="2800">
              <a:latin typeface="Garamond"/>
              <a:cs typeface="Garamond"/>
            </a:endParaRPr>
          </a:p>
          <a:p>
            <a:pPr marL="355600" marR="182880" indent="-342900">
              <a:lnSpc>
                <a:spcPct val="100000"/>
              </a:lnSpc>
              <a:spcBef>
                <a:spcPts val="675"/>
              </a:spcBef>
              <a:buClr>
                <a:srgbClr val="2A5A6B"/>
              </a:buClr>
              <a:buFont typeface="Arial"/>
              <a:buChar char="•"/>
              <a:tabLst>
                <a:tab pos="354965" algn="l"/>
                <a:tab pos="355600" algn="l"/>
              </a:tabLst>
            </a:pPr>
            <a:r>
              <a:rPr sz="2800" spc="-25" dirty="0">
                <a:latin typeface="Garamond"/>
                <a:cs typeface="Garamond"/>
              </a:rPr>
              <a:t>Technical</a:t>
            </a:r>
            <a:r>
              <a:rPr sz="2800" spc="-5" dirty="0">
                <a:latin typeface="Garamond"/>
                <a:cs typeface="Garamond"/>
              </a:rPr>
              <a:t> assistance</a:t>
            </a:r>
            <a:r>
              <a:rPr sz="2800" spc="15" dirty="0">
                <a:latin typeface="Garamond"/>
                <a:cs typeface="Garamond"/>
              </a:rPr>
              <a:t> </a:t>
            </a:r>
            <a:r>
              <a:rPr sz="2800" spc="-15" dirty="0">
                <a:latin typeface="Garamond"/>
                <a:cs typeface="Garamond"/>
              </a:rPr>
              <a:t>may</a:t>
            </a:r>
            <a:r>
              <a:rPr sz="2800" spc="5" dirty="0">
                <a:latin typeface="Garamond"/>
                <a:cs typeface="Garamond"/>
              </a:rPr>
              <a:t> </a:t>
            </a:r>
            <a:r>
              <a:rPr sz="2800" spc="-5" dirty="0">
                <a:latin typeface="Garamond"/>
                <a:cs typeface="Garamond"/>
              </a:rPr>
              <a:t>be</a:t>
            </a:r>
            <a:r>
              <a:rPr sz="2800" dirty="0">
                <a:latin typeface="Garamond"/>
                <a:cs typeface="Garamond"/>
              </a:rPr>
              <a:t> </a:t>
            </a:r>
            <a:r>
              <a:rPr sz="2800" spc="-5" dirty="0">
                <a:latin typeface="Garamond"/>
                <a:cs typeface="Garamond"/>
              </a:rPr>
              <a:t>requested</a:t>
            </a:r>
            <a:r>
              <a:rPr sz="2800" spc="25" dirty="0">
                <a:latin typeface="Garamond"/>
                <a:cs typeface="Garamond"/>
              </a:rPr>
              <a:t> </a:t>
            </a:r>
            <a:r>
              <a:rPr sz="2800" spc="-5" dirty="0">
                <a:latin typeface="Garamond"/>
                <a:cs typeface="Garamond"/>
              </a:rPr>
              <a:t>prior</a:t>
            </a:r>
            <a:r>
              <a:rPr sz="2800" spc="10" dirty="0">
                <a:latin typeface="Garamond"/>
                <a:cs typeface="Garamond"/>
              </a:rPr>
              <a:t> </a:t>
            </a:r>
            <a:r>
              <a:rPr sz="2800" spc="-5" dirty="0">
                <a:latin typeface="Garamond"/>
                <a:cs typeface="Garamond"/>
              </a:rPr>
              <a:t>to</a:t>
            </a:r>
            <a:r>
              <a:rPr sz="2800" spc="5" dirty="0">
                <a:latin typeface="Garamond"/>
                <a:cs typeface="Garamond"/>
              </a:rPr>
              <a:t> </a:t>
            </a:r>
            <a:r>
              <a:rPr sz="2800" spc="-5" dirty="0">
                <a:latin typeface="Garamond"/>
                <a:cs typeface="Garamond"/>
              </a:rPr>
              <a:t>or</a:t>
            </a:r>
            <a:r>
              <a:rPr sz="2800" dirty="0">
                <a:latin typeface="Garamond"/>
                <a:cs typeface="Garamond"/>
              </a:rPr>
              <a:t> </a:t>
            </a:r>
            <a:r>
              <a:rPr sz="2800" spc="-5" dirty="0">
                <a:latin typeface="Garamond"/>
                <a:cs typeface="Garamond"/>
              </a:rPr>
              <a:t>in </a:t>
            </a:r>
            <a:r>
              <a:rPr sz="2800" spc="-685" dirty="0">
                <a:latin typeface="Garamond"/>
                <a:cs typeface="Garamond"/>
              </a:rPr>
              <a:t> </a:t>
            </a:r>
            <a:r>
              <a:rPr sz="2800" spc="-5" dirty="0">
                <a:latin typeface="Garamond"/>
                <a:cs typeface="Garamond"/>
              </a:rPr>
              <a:t>conjunction</a:t>
            </a:r>
            <a:r>
              <a:rPr sz="2800" spc="-15" dirty="0">
                <a:latin typeface="Garamond"/>
                <a:cs typeface="Garamond"/>
              </a:rPr>
              <a:t> </a:t>
            </a:r>
            <a:r>
              <a:rPr sz="2800" spc="-5" dirty="0">
                <a:latin typeface="Garamond"/>
                <a:cs typeface="Garamond"/>
              </a:rPr>
              <a:t>with</a:t>
            </a:r>
            <a:r>
              <a:rPr sz="2800" spc="10" dirty="0">
                <a:latin typeface="Garamond"/>
                <a:cs typeface="Garamond"/>
              </a:rPr>
              <a:t> </a:t>
            </a:r>
            <a:r>
              <a:rPr sz="2800" spc="-5" dirty="0">
                <a:latin typeface="Garamond"/>
                <a:cs typeface="Garamond"/>
              </a:rPr>
              <a:t>monitoring</a:t>
            </a:r>
            <a:r>
              <a:rPr sz="2800" spc="-15" dirty="0">
                <a:latin typeface="Garamond"/>
                <a:cs typeface="Garamond"/>
              </a:rPr>
              <a:t> </a:t>
            </a:r>
            <a:r>
              <a:rPr sz="2800" spc="5" dirty="0">
                <a:latin typeface="Garamond"/>
                <a:cs typeface="Garamond"/>
              </a:rPr>
              <a:t>effort</a:t>
            </a:r>
            <a:endParaRPr sz="2800">
              <a:latin typeface="Garamond"/>
              <a:cs typeface="Garamond"/>
            </a:endParaRPr>
          </a:p>
          <a:p>
            <a:pPr marL="355600" indent="-342900">
              <a:lnSpc>
                <a:spcPct val="100000"/>
              </a:lnSpc>
              <a:spcBef>
                <a:spcPts val="675"/>
              </a:spcBef>
              <a:buClr>
                <a:srgbClr val="2A5A6B"/>
              </a:buClr>
              <a:buFont typeface="Arial"/>
              <a:buChar char="•"/>
              <a:tabLst>
                <a:tab pos="354965" algn="l"/>
                <a:tab pos="355600" algn="l"/>
              </a:tabLst>
            </a:pPr>
            <a:r>
              <a:rPr sz="2800" spc="-5" dirty="0">
                <a:latin typeface="Garamond"/>
                <a:cs typeface="Garamond"/>
              </a:rPr>
              <a:t>Monitoring</a:t>
            </a:r>
            <a:r>
              <a:rPr sz="2800" spc="-10" dirty="0">
                <a:latin typeface="Garamond"/>
                <a:cs typeface="Garamond"/>
              </a:rPr>
              <a:t> </a:t>
            </a:r>
            <a:r>
              <a:rPr sz="2800" spc="10" dirty="0">
                <a:latin typeface="Garamond"/>
                <a:cs typeface="Garamond"/>
              </a:rPr>
              <a:t>reports</a:t>
            </a:r>
            <a:r>
              <a:rPr sz="2800" spc="-5" dirty="0">
                <a:latin typeface="Garamond"/>
                <a:cs typeface="Garamond"/>
              </a:rPr>
              <a:t> </a:t>
            </a:r>
            <a:r>
              <a:rPr sz="2800" spc="-10" dirty="0">
                <a:latin typeface="Garamond"/>
                <a:cs typeface="Garamond"/>
              </a:rPr>
              <a:t>reviewed</a:t>
            </a:r>
            <a:r>
              <a:rPr sz="2800" dirty="0">
                <a:latin typeface="Garamond"/>
                <a:cs typeface="Garamond"/>
              </a:rPr>
              <a:t> </a:t>
            </a:r>
            <a:r>
              <a:rPr sz="2800" spc="-20" dirty="0">
                <a:latin typeface="Garamond"/>
                <a:cs typeface="Garamond"/>
              </a:rPr>
              <a:t>by</a:t>
            </a:r>
            <a:r>
              <a:rPr sz="2800" spc="-5" dirty="0">
                <a:latin typeface="Garamond"/>
                <a:cs typeface="Garamond"/>
              </a:rPr>
              <a:t> </a:t>
            </a:r>
            <a:r>
              <a:rPr sz="2800" spc="-10" dirty="0">
                <a:latin typeface="Garamond"/>
                <a:cs typeface="Garamond"/>
              </a:rPr>
              <a:t>HUD</a:t>
            </a:r>
            <a:endParaRPr sz="2800">
              <a:latin typeface="Garamond"/>
              <a:cs typeface="Garamond"/>
            </a:endParaRPr>
          </a:p>
          <a:p>
            <a:pPr marL="355600" indent="-342900">
              <a:lnSpc>
                <a:spcPct val="100000"/>
              </a:lnSpc>
              <a:spcBef>
                <a:spcPts val="670"/>
              </a:spcBef>
              <a:buClr>
                <a:srgbClr val="2A5A6B"/>
              </a:buClr>
              <a:buFont typeface="Arial"/>
              <a:buChar char="•"/>
              <a:tabLst>
                <a:tab pos="354965" algn="l"/>
                <a:tab pos="355600" algn="l"/>
              </a:tabLst>
            </a:pPr>
            <a:r>
              <a:rPr sz="2800" spc="-5" dirty="0">
                <a:latin typeface="Garamond"/>
                <a:cs typeface="Garamond"/>
              </a:rPr>
              <a:t>Goal</a:t>
            </a:r>
            <a:r>
              <a:rPr sz="2800" spc="-15" dirty="0">
                <a:latin typeface="Garamond"/>
                <a:cs typeface="Garamond"/>
              </a:rPr>
              <a:t> </a:t>
            </a:r>
            <a:r>
              <a:rPr sz="2800" spc="-5" dirty="0">
                <a:latin typeface="Garamond"/>
                <a:cs typeface="Garamond"/>
              </a:rPr>
              <a:t>is</a:t>
            </a:r>
            <a:r>
              <a:rPr sz="2800" spc="5" dirty="0">
                <a:latin typeface="Garamond"/>
                <a:cs typeface="Garamond"/>
              </a:rPr>
              <a:t> </a:t>
            </a:r>
            <a:r>
              <a:rPr sz="2800" spc="-5" dirty="0">
                <a:latin typeface="Garamond"/>
                <a:cs typeface="Garamond"/>
              </a:rPr>
              <a:t>to</a:t>
            </a:r>
            <a:r>
              <a:rPr sz="2800" spc="-10" dirty="0">
                <a:latin typeface="Garamond"/>
                <a:cs typeface="Garamond"/>
              </a:rPr>
              <a:t> </a:t>
            </a:r>
            <a:r>
              <a:rPr sz="2800" dirty="0">
                <a:latin typeface="Garamond"/>
                <a:cs typeface="Garamond"/>
              </a:rPr>
              <a:t>ensure</a:t>
            </a:r>
            <a:r>
              <a:rPr sz="2800" spc="5" dirty="0">
                <a:latin typeface="Garamond"/>
                <a:cs typeface="Garamond"/>
              </a:rPr>
              <a:t> </a:t>
            </a:r>
            <a:r>
              <a:rPr sz="2800" spc="-15" dirty="0">
                <a:latin typeface="Garamond"/>
                <a:cs typeface="Garamond"/>
              </a:rPr>
              <a:t>your</a:t>
            </a:r>
            <a:r>
              <a:rPr sz="2800" dirty="0">
                <a:latin typeface="Garamond"/>
                <a:cs typeface="Garamond"/>
              </a:rPr>
              <a:t> </a:t>
            </a:r>
            <a:r>
              <a:rPr sz="2800" spc="-5" dirty="0">
                <a:latin typeface="Garamond"/>
                <a:cs typeface="Garamond"/>
              </a:rPr>
              <a:t>success</a:t>
            </a:r>
            <a:endParaRPr sz="2800">
              <a:latin typeface="Garamond"/>
              <a:cs typeface="Garamon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3429761"/>
            <a:ext cx="2362200" cy="0"/>
          </a:xfrm>
          <a:custGeom>
            <a:avLst/>
            <a:gdLst/>
            <a:ahLst/>
            <a:cxnLst/>
            <a:rect l="l" t="t" r="r" b="b"/>
            <a:pathLst>
              <a:path w="2362200">
                <a:moveTo>
                  <a:pt x="0" y="0"/>
                </a:moveTo>
                <a:lnTo>
                  <a:pt x="2362200" y="0"/>
                </a:lnTo>
              </a:path>
            </a:pathLst>
          </a:custGeom>
          <a:ln w="28956">
            <a:solidFill>
              <a:srgbClr val="E26C17"/>
            </a:solidFill>
          </a:ln>
        </p:spPr>
        <p:txBody>
          <a:bodyPr wrap="square" lIns="0" tIns="0" rIns="0" bIns="0" rtlCol="0"/>
          <a:lstStyle/>
          <a:p>
            <a:endParaRPr/>
          </a:p>
        </p:txBody>
      </p:sp>
      <p:sp>
        <p:nvSpPr>
          <p:cNvPr id="4" name="object 4"/>
          <p:cNvSpPr txBox="1">
            <a:spLocks noGrp="1"/>
          </p:cNvSpPr>
          <p:nvPr>
            <p:ph type="title"/>
          </p:nvPr>
        </p:nvSpPr>
        <p:spPr>
          <a:xfrm>
            <a:off x="801116" y="2491181"/>
            <a:ext cx="2714625" cy="635000"/>
          </a:xfrm>
          <a:prstGeom prst="rect">
            <a:avLst/>
          </a:prstGeom>
        </p:spPr>
        <p:txBody>
          <a:bodyPr vert="horz" wrap="square" lIns="0" tIns="12065" rIns="0" bIns="0" rtlCol="0">
            <a:spAutoFit/>
          </a:bodyPr>
          <a:lstStyle/>
          <a:p>
            <a:pPr marL="12700">
              <a:lnSpc>
                <a:spcPct val="100000"/>
              </a:lnSpc>
              <a:spcBef>
                <a:spcPts val="95"/>
              </a:spcBef>
            </a:pPr>
            <a:r>
              <a:rPr spc="-5" dirty="0">
                <a:solidFill>
                  <a:srgbClr val="F0EFEF"/>
                </a:solidFill>
              </a:rPr>
              <a:t>THANK</a:t>
            </a:r>
            <a:r>
              <a:rPr spc="-80" dirty="0">
                <a:solidFill>
                  <a:srgbClr val="F0EFEF"/>
                </a:solidFill>
              </a:rPr>
              <a:t> </a:t>
            </a:r>
            <a:r>
              <a:rPr spc="-50" dirty="0">
                <a:solidFill>
                  <a:srgbClr val="F0EFEF"/>
                </a:solidFill>
              </a:rPr>
              <a:t>YOU!</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01116" y="2491180"/>
            <a:ext cx="5218684" cy="627736"/>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F0EFEF"/>
                </a:solidFill>
                <a:latin typeface="Calibri"/>
                <a:cs typeface="Calibri"/>
              </a:rPr>
              <a:t>Q</a:t>
            </a:r>
            <a:r>
              <a:rPr sz="4000" b="1" spc="-50" dirty="0">
                <a:solidFill>
                  <a:srgbClr val="F0EFEF"/>
                </a:solidFill>
                <a:latin typeface="Calibri"/>
                <a:cs typeface="Calibri"/>
              </a:rPr>
              <a:t> </a:t>
            </a:r>
            <a:r>
              <a:rPr sz="4000" b="1" spc="-5" dirty="0">
                <a:solidFill>
                  <a:srgbClr val="F0EFEF"/>
                </a:solidFill>
                <a:latin typeface="Calibri"/>
                <a:cs typeface="Calibri"/>
              </a:rPr>
              <a:t>&amp;</a:t>
            </a:r>
            <a:r>
              <a:rPr sz="4000" b="1" spc="-40" dirty="0">
                <a:solidFill>
                  <a:srgbClr val="F0EFEF"/>
                </a:solidFill>
                <a:latin typeface="Calibri"/>
                <a:cs typeface="Calibri"/>
              </a:rPr>
              <a:t> </a:t>
            </a:r>
            <a:r>
              <a:rPr sz="4000" b="1" spc="-5" dirty="0">
                <a:solidFill>
                  <a:srgbClr val="F0EFEF"/>
                </a:solidFill>
                <a:latin typeface="Calibri"/>
                <a:cs typeface="Calibri"/>
              </a:rPr>
              <a:t>A</a:t>
            </a:r>
            <a:r>
              <a:rPr lang="en-US" sz="4000" b="1" spc="-5" dirty="0">
                <a:solidFill>
                  <a:srgbClr val="F0EFEF"/>
                </a:solidFill>
                <a:latin typeface="Calibri"/>
                <a:cs typeface="Calibri"/>
              </a:rPr>
              <a:t> </a:t>
            </a:r>
            <a:r>
              <a:rPr lang="en-US" sz="3000" b="1" spc="-5" dirty="0">
                <a:solidFill>
                  <a:srgbClr val="F0EFEF"/>
                </a:solidFill>
                <a:latin typeface="Calibri"/>
                <a:cs typeface="Calibri"/>
              </a:rPr>
              <a:t>and</a:t>
            </a:r>
            <a:r>
              <a:rPr lang="en-US" sz="4000" b="1" spc="-5" dirty="0">
                <a:solidFill>
                  <a:srgbClr val="F0EFEF"/>
                </a:solidFill>
                <a:latin typeface="Calibri"/>
                <a:cs typeface="Calibri"/>
              </a:rPr>
              <a:t> Comments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01116" y="2491181"/>
            <a:ext cx="2687320" cy="635000"/>
          </a:xfrm>
          <a:prstGeom prst="rect">
            <a:avLst/>
          </a:prstGeom>
        </p:spPr>
        <p:txBody>
          <a:bodyPr vert="horz" wrap="square" lIns="0" tIns="12065" rIns="0" bIns="0" rtlCol="0">
            <a:spAutoFit/>
          </a:bodyPr>
          <a:lstStyle/>
          <a:p>
            <a:pPr marL="12700">
              <a:lnSpc>
                <a:spcPct val="100000"/>
              </a:lnSpc>
              <a:spcBef>
                <a:spcPts val="95"/>
              </a:spcBef>
            </a:pPr>
            <a:r>
              <a:rPr sz="4000" b="1" spc="-60" dirty="0">
                <a:solidFill>
                  <a:srgbClr val="F0EFEF"/>
                </a:solidFill>
                <a:latin typeface="Calibri"/>
                <a:cs typeface="Calibri"/>
              </a:rPr>
              <a:t>CONTACT</a:t>
            </a:r>
            <a:r>
              <a:rPr sz="4000" b="1" spc="-95" dirty="0">
                <a:solidFill>
                  <a:srgbClr val="F0EFEF"/>
                </a:solidFill>
                <a:latin typeface="Calibri"/>
                <a:cs typeface="Calibri"/>
              </a:rPr>
              <a:t> </a:t>
            </a:r>
            <a:r>
              <a:rPr sz="4000" b="1" spc="-5" dirty="0">
                <a:solidFill>
                  <a:srgbClr val="F0EFEF"/>
                </a:solidFill>
                <a:latin typeface="Calibri"/>
                <a:cs typeface="Calibri"/>
              </a:rPr>
              <a:t>US</a:t>
            </a:r>
            <a:endParaRPr sz="4000">
              <a:latin typeface="Calibri"/>
              <a:cs typeface="Calibri"/>
            </a:endParaRPr>
          </a:p>
        </p:txBody>
      </p:sp>
      <p:sp>
        <p:nvSpPr>
          <p:cNvPr id="3" name="object 3"/>
          <p:cNvSpPr txBox="1"/>
          <p:nvPr/>
        </p:nvSpPr>
        <p:spPr>
          <a:xfrm>
            <a:off x="808736" y="3614013"/>
            <a:ext cx="7420864" cy="1504001"/>
          </a:xfrm>
          <a:prstGeom prst="rect">
            <a:avLst/>
          </a:prstGeom>
        </p:spPr>
        <p:txBody>
          <a:bodyPr vert="horz" wrap="square" lIns="0" tIns="12700" rIns="0" bIns="0" rtlCol="0">
            <a:spAutoFit/>
          </a:bodyPr>
          <a:lstStyle/>
          <a:p>
            <a:pPr marL="12700" marR="5080">
              <a:lnSpc>
                <a:spcPct val="120100"/>
              </a:lnSpc>
              <a:spcBef>
                <a:spcPts val="100"/>
              </a:spcBef>
            </a:pPr>
            <a:r>
              <a:rPr lang="en-US" sz="2000" spc="-5" dirty="0">
                <a:solidFill>
                  <a:srgbClr val="F0EFEF"/>
                </a:solidFill>
                <a:latin typeface="Calibri"/>
                <a:cs typeface="Calibri"/>
              </a:rPr>
              <a:t>Laurie Moyer 			George Samuelson</a:t>
            </a:r>
          </a:p>
          <a:p>
            <a:pPr marL="12700" marR="5080">
              <a:lnSpc>
                <a:spcPct val="120100"/>
              </a:lnSpc>
              <a:spcBef>
                <a:spcPts val="100"/>
              </a:spcBef>
            </a:pPr>
            <a:r>
              <a:rPr lang="en-US" sz="2000" spc="-5" dirty="0">
                <a:solidFill>
                  <a:srgbClr val="F0EFEF"/>
                </a:solidFill>
                <a:latin typeface="Calibri"/>
                <a:cs typeface="Calibri"/>
              </a:rPr>
              <a:t>Grants Management Specialist	Grants and Projects Manager</a:t>
            </a:r>
          </a:p>
          <a:p>
            <a:pPr marL="12700" marR="5080">
              <a:lnSpc>
                <a:spcPct val="120100"/>
              </a:lnSpc>
              <a:spcBef>
                <a:spcPts val="100"/>
              </a:spcBef>
            </a:pPr>
            <a:r>
              <a:rPr lang="en-US" sz="2000" spc="-5" dirty="0">
                <a:solidFill>
                  <a:srgbClr val="FFFF00"/>
                </a:solidFill>
                <a:latin typeface="Calibri"/>
                <a:cs typeface="Calibri"/>
                <a:hlinkClick r:id="rId3">
                  <a:extLst>
                    <a:ext uri="{A12FA001-AC4F-418D-AE19-62706E023703}">
                      <ahyp:hlinkClr xmlns:ahyp="http://schemas.microsoft.com/office/drawing/2018/hyperlinkcolor" val="tx"/>
                    </a:ext>
                  </a:extLst>
                </a:hlinkClick>
              </a:rPr>
              <a:t>lauriemoyer@lehighcounty.org</a:t>
            </a:r>
            <a:r>
              <a:rPr lang="en-US" sz="2000" spc="-5" dirty="0">
                <a:solidFill>
                  <a:srgbClr val="FFFF00"/>
                </a:solidFill>
                <a:latin typeface="Calibri"/>
                <a:cs typeface="Calibri"/>
              </a:rPr>
              <a:t>	</a:t>
            </a:r>
            <a:r>
              <a:rPr lang="en-US" sz="2000" spc="-5" dirty="0">
                <a:solidFill>
                  <a:srgbClr val="FFFF00"/>
                </a:solidFill>
                <a:latin typeface="Calibri"/>
                <a:cs typeface="Calibri"/>
                <a:hlinkClick r:id="rId4">
                  <a:extLst>
                    <a:ext uri="{A12FA001-AC4F-418D-AE19-62706E023703}">
                      <ahyp:hlinkClr xmlns:ahyp="http://schemas.microsoft.com/office/drawing/2018/hyperlinkcolor" val="tx"/>
                    </a:ext>
                  </a:extLst>
                </a:hlinkClick>
              </a:rPr>
              <a:t>georgesamuelson@lehighcounty.org</a:t>
            </a:r>
            <a:endParaRPr lang="en-US" sz="2000" spc="-5" dirty="0">
              <a:solidFill>
                <a:srgbClr val="FFFF00"/>
              </a:solidFill>
              <a:latin typeface="Calibri"/>
              <a:cs typeface="Calibri"/>
            </a:endParaRPr>
          </a:p>
          <a:p>
            <a:pPr marL="12700" marR="5080">
              <a:lnSpc>
                <a:spcPct val="120100"/>
              </a:lnSpc>
              <a:spcBef>
                <a:spcPts val="100"/>
              </a:spcBef>
            </a:pPr>
            <a:r>
              <a:rPr lang="en-US" sz="2000" spc="-5" dirty="0">
                <a:solidFill>
                  <a:srgbClr val="F0EFEF"/>
                </a:solidFill>
                <a:latin typeface="Calibri"/>
                <a:cs typeface="Calibri"/>
              </a:rPr>
              <a:t>(610) 871-1964			(610) 782-3855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2896361"/>
            <a:ext cx="7239000" cy="0"/>
          </a:xfrm>
          <a:custGeom>
            <a:avLst/>
            <a:gdLst/>
            <a:ahLst/>
            <a:cxnLst/>
            <a:rect l="l" t="t" r="r" b="b"/>
            <a:pathLst>
              <a:path w="7239000">
                <a:moveTo>
                  <a:pt x="0" y="0"/>
                </a:moveTo>
                <a:lnTo>
                  <a:pt x="7239000" y="0"/>
                </a:lnTo>
              </a:path>
            </a:pathLst>
          </a:custGeom>
          <a:ln w="28956">
            <a:solidFill>
              <a:srgbClr val="E26C17"/>
            </a:solidFill>
          </a:ln>
        </p:spPr>
        <p:txBody>
          <a:bodyPr wrap="square" lIns="0" tIns="0" rIns="0" bIns="0" rtlCol="0"/>
          <a:lstStyle/>
          <a:p>
            <a:endParaRPr/>
          </a:p>
        </p:txBody>
      </p:sp>
      <p:sp>
        <p:nvSpPr>
          <p:cNvPr id="4" name="object 4"/>
          <p:cNvSpPr txBox="1">
            <a:spLocks noGrp="1"/>
          </p:cNvSpPr>
          <p:nvPr>
            <p:ph type="title"/>
          </p:nvPr>
        </p:nvSpPr>
        <p:spPr>
          <a:xfrm>
            <a:off x="763929" y="1733804"/>
            <a:ext cx="7008471" cy="690574"/>
          </a:xfrm>
          <a:prstGeom prst="rect">
            <a:avLst/>
          </a:prstGeom>
        </p:spPr>
        <p:txBody>
          <a:bodyPr vert="horz" wrap="square" lIns="0" tIns="13335" rIns="0" bIns="0" rtlCol="0">
            <a:spAutoFit/>
          </a:bodyPr>
          <a:lstStyle/>
          <a:p>
            <a:pPr marL="12700">
              <a:lnSpc>
                <a:spcPct val="100000"/>
              </a:lnSpc>
              <a:spcBef>
                <a:spcPts val="105"/>
              </a:spcBef>
            </a:pPr>
            <a:r>
              <a:rPr lang="en-US" sz="4400" spc="-60" dirty="0"/>
              <a:t>PUBLIC HEARINGS - PURPOSE</a:t>
            </a:r>
            <a:endParaRPr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685030" cy="696595"/>
          </a:xfrm>
          <a:prstGeom prst="rect">
            <a:avLst/>
          </a:prstGeom>
        </p:spPr>
        <p:txBody>
          <a:bodyPr vert="horz" wrap="square" lIns="0" tIns="13335" rIns="0" bIns="0" rtlCol="0">
            <a:spAutoFit/>
          </a:bodyPr>
          <a:lstStyle/>
          <a:p>
            <a:pPr marL="12700">
              <a:lnSpc>
                <a:spcPct val="100000"/>
              </a:lnSpc>
              <a:spcBef>
                <a:spcPts val="105"/>
              </a:spcBef>
            </a:pPr>
            <a:r>
              <a:rPr lang="en-US" sz="4400" spc="-15" dirty="0">
                <a:solidFill>
                  <a:srgbClr val="174658"/>
                </a:solidFill>
              </a:rPr>
              <a:t>Public Hearings</a:t>
            </a:r>
            <a:endParaRPr sz="4400" dirty="0"/>
          </a:p>
        </p:txBody>
      </p:sp>
      <p:sp>
        <p:nvSpPr>
          <p:cNvPr id="3" name="object 3"/>
          <p:cNvSpPr txBox="1"/>
          <p:nvPr/>
        </p:nvSpPr>
        <p:spPr>
          <a:xfrm>
            <a:off x="535940" y="2057400"/>
            <a:ext cx="7943215" cy="4022255"/>
          </a:xfrm>
          <a:prstGeom prst="rect">
            <a:avLst/>
          </a:prstGeom>
        </p:spPr>
        <p:txBody>
          <a:bodyPr vert="horz" wrap="square" lIns="0" tIns="13335" rIns="0" bIns="0" rtlCol="0">
            <a:spAutoFit/>
          </a:bodyPr>
          <a:lstStyle/>
          <a:p>
            <a:pPr marL="355600" marR="5080" indent="-342900" algn="just">
              <a:lnSpc>
                <a:spcPct val="100000"/>
              </a:lnSpc>
              <a:spcBef>
                <a:spcPts val="105"/>
              </a:spcBef>
              <a:buClr>
                <a:srgbClr val="2A5A6B"/>
              </a:buClr>
              <a:buFont typeface="Arial"/>
              <a:buChar char="•"/>
              <a:tabLst>
                <a:tab pos="355600" algn="l"/>
              </a:tabLst>
            </a:pPr>
            <a:r>
              <a:rPr lang="en-US" sz="2000" spc="10" dirty="0">
                <a:latin typeface="Garamond"/>
                <a:cs typeface="Garamond"/>
              </a:rPr>
              <a:t>The purpose of the public hearings:</a:t>
            </a:r>
          </a:p>
          <a:p>
            <a:pPr marL="355600" marR="5080" indent="-342900" algn="just">
              <a:lnSpc>
                <a:spcPct val="100000"/>
              </a:lnSpc>
              <a:spcBef>
                <a:spcPts val="105"/>
              </a:spcBef>
              <a:buClr>
                <a:srgbClr val="2A5A6B"/>
              </a:buClr>
              <a:buFont typeface="Arial"/>
              <a:buChar char="•"/>
              <a:tabLst>
                <a:tab pos="355600" algn="l"/>
              </a:tabLst>
            </a:pPr>
            <a:endParaRPr lang="en-US" sz="2000" spc="10" dirty="0">
              <a:latin typeface="Garamond"/>
              <a:cs typeface="Garamond"/>
            </a:endParaRPr>
          </a:p>
          <a:p>
            <a:pPr marL="812800" marR="5080" lvl="1" indent="-342900" algn="just">
              <a:spcBef>
                <a:spcPts val="105"/>
              </a:spcBef>
              <a:buClr>
                <a:srgbClr val="2A5A6B"/>
              </a:buClr>
              <a:buFont typeface="Arial"/>
              <a:buChar char="•"/>
              <a:tabLst>
                <a:tab pos="355600" algn="l"/>
              </a:tabLst>
            </a:pPr>
            <a:r>
              <a:rPr lang="en-US" sz="2000" spc="10" dirty="0">
                <a:latin typeface="Garamond"/>
                <a:cs typeface="Garamond"/>
              </a:rPr>
              <a:t>Collect comments from citizens, municipalities, and public service providers on the needs of LMI individuals and communities in Lehigh County, and how CDBG and HOME can help.  </a:t>
            </a:r>
          </a:p>
          <a:p>
            <a:pPr marL="469900" marR="5080" lvl="1" algn="just">
              <a:spcBef>
                <a:spcPts val="105"/>
              </a:spcBef>
              <a:buClr>
                <a:srgbClr val="2A5A6B"/>
              </a:buClr>
              <a:tabLst>
                <a:tab pos="355600" algn="l"/>
              </a:tabLst>
            </a:pPr>
            <a:endParaRPr lang="en-US" sz="2000" spc="10" dirty="0">
              <a:latin typeface="Garamond"/>
              <a:cs typeface="Garamond"/>
            </a:endParaRPr>
          </a:p>
          <a:p>
            <a:pPr marL="812800" marR="5080" lvl="1" indent="-342900" algn="just">
              <a:spcBef>
                <a:spcPts val="105"/>
              </a:spcBef>
              <a:buClr>
                <a:srgbClr val="2A5A6B"/>
              </a:buClr>
              <a:buFont typeface="Arial"/>
              <a:buChar char="•"/>
              <a:tabLst>
                <a:tab pos="355600" algn="l"/>
              </a:tabLst>
            </a:pPr>
            <a:r>
              <a:rPr lang="en-US" sz="2000" spc="10" dirty="0">
                <a:latin typeface="Garamond"/>
                <a:cs typeface="Garamond"/>
              </a:rPr>
              <a:t>Discuss the application process, including eligibility and fundability.</a:t>
            </a:r>
          </a:p>
          <a:p>
            <a:pPr marL="469900" marR="5080" lvl="1" algn="just">
              <a:spcBef>
                <a:spcPts val="105"/>
              </a:spcBef>
              <a:buClr>
                <a:srgbClr val="2A5A6B"/>
              </a:buClr>
              <a:tabLst>
                <a:tab pos="355600" algn="l"/>
              </a:tabLst>
            </a:pPr>
            <a:endParaRPr lang="en-US" sz="2000" spc="10" dirty="0">
              <a:latin typeface="Garamond"/>
              <a:cs typeface="Garamond"/>
            </a:endParaRPr>
          </a:p>
          <a:p>
            <a:pPr marL="812800" marR="5080" lvl="1" indent="-342900" algn="just">
              <a:spcBef>
                <a:spcPts val="105"/>
              </a:spcBef>
              <a:buClr>
                <a:srgbClr val="2A5A6B"/>
              </a:buClr>
              <a:buFont typeface="Arial"/>
              <a:buChar char="•"/>
              <a:tabLst>
                <a:tab pos="355600" algn="l"/>
              </a:tabLst>
            </a:pPr>
            <a:r>
              <a:rPr lang="en-US" sz="2000" spc="10" dirty="0">
                <a:latin typeface="Garamond"/>
                <a:cs typeface="Garamond"/>
              </a:rPr>
              <a:t>Bring awareness of administration requirements to potential applicants.</a:t>
            </a:r>
          </a:p>
          <a:p>
            <a:pPr marL="469900" marR="5080" lvl="1" algn="just">
              <a:spcBef>
                <a:spcPts val="105"/>
              </a:spcBef>
              <a:buClr>
                <a:srgbClr val="2A5A6B"/>
              </a:buClr>
              <a:tabLst>
                <a:tab pos="355600" algn="l"/>
              </a:tabLst>
            </a:pPr>
            <a:endParaRPr lang="en-US" sz="2000" spc="10" dirty="0">
              <a:latin typeface="Garamond"/>
              <a:cs typeface="Garamond"/>
            </a:endParaRPr>
          </a:p>
          <a:p>
            <a:pPr marL="812800" marR="5080" lvl="1" indent="-342900" algn="just">
              <a:spcBef>
                <a:spcPts val="105"/>
              </a:spcBef>
              <a:buClr>
                <a:srgbClr val="2A5A6B"/>
              </a:buClr>
              <a:buFont typeface="Arial"/>
              <a:buChar char="•"/>
              <a:tabLst>
                <a:tab pos="355600" algn="l"/>
              </a:tabLst>
            </a:pPr>
            <a:endParaRPr sz="2000" dirty="0">
              <a:latin typeface="Garamond"/>
              <a:cs typeface="Garamond"/>
            </a:endParaRPr>
          </a:p>
          <a:p>
            <a:pPr>
              <a:lnSpc>
                <a:spcPct val="100000"/>
              </a:lnSpc>
              <a:spcBef>
                <a:spcPts val="75"/>
              </a:spcBef>
              <a:buClr>
                <a:srgbClr val="2A5A6B"/>
              </a:buClr>
              <a:buFont typeface="Arial"/>
              <a:buChar char="•"/>
            </a:pPr>
            <a:endParaRPr sz="1300" dirty="0">
              <a:latin typeface="Garamond"/>
              <a:cs typeface="Garamond"/>
            </a:endParaRPr>
          </a:p>
          <a:p>
            <a:pPr marL="12700">
              <a:buClr>
                <a:srgbClr val="2A5A6B"/>
              </a:buClr>
              <a:tabLst>
                <a:tab pos="354965" algn="l"/>
                <a:tab pos="355600" algn="l"/>
              </a:tabLst>
            </a:pPr>
            <a:endParaRPr lang="en-US" sz="2000" dirty="0">
              <a:latin typeface="Garamond"/>
              <a:cs typeface="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2896361"/>
            <a:ext cx="7239000" cy="0"/>
          </a:xfrm>
          <a:custGeom>
            <a:avLst/>
            <a:gdLst/>
            <a:ahLst/>
            <a:cxnLst/>
            <a:rect l="l" t="t" r="r" b="b"/>
            <a:pathLst>
              <a:path w="7239000">
                <a:moveTo>
                  <a:pt x="0" y="0"/>
                </a:moveTo>
                <a:lnTo>
                  <a:pt x="7239000" y="0"/>
                </a:lnTo>
              </a:path>
            </a:pathLst>
          </a:custGeom>
          <a:ln w="28956">
            <a:solidFill>
              <a:srgbClr val="E26C17"/>
            </a:solidFill>
          </a:ln>
        </p:spPr>
        <p:txBody>
          <a:bodyPr wrap="square" lIns="0" tIns="0" rIns="0" bIns="0" rtlCol="0"/>
          <a:lstStyle/>
          <a:p>
            <a:endParaRPr/>
          </a:p>
        </p:txBody>
      </p:sp>
      <p:sp>
        <p:nvSpPr>
          <p:cNvPr id="4" name="object 4"/>
          <p:cNvSpPr txBox="1">
            <a:spLocks noGrp="1"/>
          </p:cNvSpPr>
          <p:nvPr>
            <p:ph type="title"/>
          </p:nvPr>
        </p:nvSpPr>
        <p:spPr>
          <a:xfrm>
            <a:off x="763930" y="1733804"/>
            <a:ext cx="5401310" cy="696595"/>
          </a:xfrm>
          <a:prstGeom prst="rect">
            <a:avLst/>
          </a:prstGeom>
        </p:spPr>
        <p:txBody>
          <a:bodyPr vert="horz" wrap="square" lIns="0" tIns="13335" rIns="0" bIns="0" rtlCol="0">
            <a:spAutoFit/>
          </a:bodyPr>
          <a:lstStyle/>
          <a:p>
            <a:pPr marL="12700">
              <a:lnSpc>
                <a:spcPct val="100000"/>
              </a:lnSpc>
              <a:spcBef>
                <a:spcPts val="105"/>
              </a:spcBef>
            </a:pPr>
            <a:r>
              <a:rPr sz="4400" spc="-60" dirty="0"/>
              <a:t>ANTICIPATED </a:t>
            </a:r>
            <a:r>
              <a:rPr sz="4400" spc="-5" dirty="0"/>
              <a:t>FUNDING</a:t>
            </a:r>
            <a:endParaRPr sz="4400"/>
          </a:p>
        </p:txBody>
      </p:sp>
    </p:spTree>
    <p:extLst>
      <p:ext uri="{BB962C8B-B14F-4D97-AF65-F5344CB8AC3E}">
        <p14:creationId xmlns:p14="http://schemas.microsoft.com/office/powerpoint/2010/main" val="279763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4685030" cy="696595"/>
          </a:xfrm>
          <a:prstGeom prst="rect">
            <a:avLst/>
          </a:prstGeom>
        </p:spPr>
        <p:txBody>
          <a:bodyPr vert="horz" wrap="square" lIns="0" tIns="13335" rIns="0" bIns="0" rtlCol="0">
            <a:spAutoFit/>
          </a:bodyPr>
          <a:lstStyle/>
          <a:p>
            <a:pPr marL="12700">
              <a:lnSpc>
                <a:spcPct val="100000"/>
              </a:lnSpc>
              <a:spcBef>
                <a:spcPts val="105"/>
              </a:spcBef>
            </a:pPr>
            <a:r>
              <a:rPr sz="4400" spc="-15" dirty="0">
                <a:solidFill>
                  <a:srgbClr val="174658"/>
                </a:solidFill>
              </a:rPr>
              <a:t>Anticipated</a:t>
            </a:r>
            <a:r>
              <a:rPr sz="4400" spc="-80" dirty="0">
                <a:solidFill>
                  <a:srgbClr val="174658"/>
                </a:solidFill>
              </a:rPr>
              <a:t> </a:t>
            </a:r>
            <a:r>
              <a:rPr sz="4400" dirty="0">
                <a:solidFill>
                  <a:srgbClr val="174658"/>
                </a:solidFill>
              </a:rPr>
              <a:t>Funding</a:t>
            </a:r>
            <a:endParaRPr sz="4400"/>
          </a:p>
        </p:txBody>
      </p:sp>
      <p:sp>
        <p:nvSpPr>
          <p:cNvPr id="3" name="object 3"/>
          <p:cNvSpPr txBox="1"/>
          <p:nvPr/>
        </p:nvSpPr>
        <p:spPr>
          <a:xfrm>
            <a:off x="535940" y="2057400"/>
            <a:ext cx="7943215" cy="2167901"/>
          </a:xfrm>
          <a:prstGeom prst="rect">
            <a:avLst/>
          </a:prstGeom>
        </p:spPr>
        <p:txBody>
          <a:bodyPr vert="horz" wrap="square" lIns="0" tIns="13335" rIns="0" bIns="0" rtlCol="0">
            <a:spAutoFit/>
          </a:bodyPr>
          <a:lstStyle/>
          <a:p>
            <a:pPr marL="355600" marR="5080" indent="-342900" algn="just">
              <a:lnSpc>
                <a:spcPct val="100000"/>
              </a:lnSpc>
              <a:spcBef>
                <a:spcPts val="105"/>
              </a:spcBef>
              <a:buClr>
                <a:srgbClr val="2A5A6B"/>
              </a:buClr>
              <a:buFont typeface="Arial"/>
              <a:buChar char="•"/>
              <a:tabLst>
                <a:tab pos="355600" algn="l"/>
              </a:tabLst>
            </a:pPr>
            <a:r>
              <a:rPr sz="2000" spc="10" dirty="0">
                <a:latin typeface="Garamond"/>
                <a:cs typeface="Garamond"/>
              </a:rPr>
              <a:t>The </a:t>
            </a:r>
            <a:r>
              <a:rPr lang="en-US" sz="2000" spc="-5" dirty="0">
                <a:latin typeface="Garamond"/>
                <a:cs typeface="Garamond"/>
              </a:rPr>
              <a:t>County</a:t>
            </a:r>
            <a:r>
              <a:rPr sz="2000" spc="-5" dirty="0">
                <a:latin typeface="Garamond"/>
                <a:cs typeface="Garamond"/>
              </a:rPr>
              <a:t> receives </a:t>
            </a:r>
            <a:r>
              <a:rPr sz="2000" dirty="0">
                <a:latin typeface="Garamond"/>
                <a:cs typeface="Garamond"/>
              </a:rPr>
              <a:t>“entitlement” funding from the </a:t>
            </a:r>
            <a:r>
              <a:rPr sz="2000" spc="-65" dirty="0">
                <a:latin typeface="Garamond"/>
                <a:cs typeface="Garamond"/>
              </a:rPr>
              <a:t>U.S. </a:t>
            </a:r>
            <a:r>
              <a:rPr sz="2000" spc="5" dirty="0">
                <a:latin typeface="Garamond"/>
                <a:cs typeface="Garamond"/>
              </a:rPr>
              <a:t>Dept. </a:t>
            </a:r>
            <a:r>
              <a:rPr sz="2000" spc="-5" dirty="0">
                <a:latin typeface="Garamond"/>
                <a:cs typeface="Garamond"/>
              </a:rPr>
              <a:t>of </a:t>
            </a:r>
            <a:r>
              <a:rPr sz="2000" dirty="0">
                <a:latin typeface="Garamond"/>
                <a:cs typeface="Garamond"/>
              </a:rPr>
              <a:t>HUD </a:t>
            </a:r>
            <a:r>
              <a:rPr sz="2000" spc="-5" dirty="0">
                <a:latin typeface="Garamond"/>
                <a:cs typeface="Garamond"/>
              </a:rPr>
              <a:t>on an </a:t>
            </a:r>
            <a:r>
              <a:rPr sz="2000" dirty="0">
                <a:latin typeface="Garamond"/>
                <a:cs typeface="Garamond"/>
              </a:rPr>
              <a:t> </a:t>
            </a:r>
            <a:r>
              <a:rPr sz="2000" spc="-5" dirty="0">
                <a:latin typeface="Garamond"/>
                <a:cs typeface="Garamond"/>
              </a:rPr>
              <a:t>annual </a:t>
            </a:r>
            <a:r>
              <a:rPr sz="2000" spc="-15" dirty="0">
                <a:latin typeface="Garamond"/>
                <a:cs typeface="Garamond"/>
              </a:rPr>
              <a:t>basis.</a:t>
            </a:r>
            <a:r>
              <a:rPr sz="2000" spc="-10" dirty="0">
                <a:latin typeface="Garamond"/>
                <a:cs typeface="Garamond"/>
              </a:rPr>
              <a:t> </a:t>
            </a:r>
            <a:endParaRPr lang="en-US" sz="2000" spc="-10" dirty="0">
              <a:latin typeface="Garamond"/>
              <a:cs typeface="Garamond"/>
            </a:endParaRPr>
          </a:p>
          <a:p>
            <a:pPr marL="812800" lvl="1" indent="-342900">
              <a:buClr>
                <a:srgbClr val="2A5A6B"/>
              </a:buClr>
              <a:buFont typeface="Arial"/>
              <a:buChar char="•"/>
              <a:tabLst>
                <a:tab pos="354965" algn="l"/>
                <a:tab pos="355600" algn="l"/>
              </a:tabLst>
            </a:pPr>
            <a:r>
              <a:rPr sz="2000" spc="-5" dirty="0">
                <a:latin typeface="Garamond"/>
                <a:cs typeface="Garamond"/>
              </a:rPr>
              <a:t>Community</a:t>
            </a:r>
            <a:r>
              <a:rPr sz="2000" spc="-10" dirty="0">
                <a:latin typeface="Garamond"/>
                <a:cs typeface="Garamond"/>
              </a:rPr>
              <a:t> </a:t>
            </a:r>
            <a:r>
              <a:rPr sz="2000" spc="-5" dirty="0">
                <a:latin typeface="Garamond"/>
                <a:cs typeface="Garamond"/>
              </a:rPr>
              <a:t>Development</a:t>
            </a:r>
            <a:r>
              <a:rPr sz="2000" spc="15" dirty="0">
                <a:latin typeface="Garamond"/>
                <a:cs typeface="Garamond"/>
              </a:rPr>
              <a:t> </a:t>
            </a:r>
            <a:r>
              <a:rPr sz="2000" spc="-5" dirty="0">
                <a:latin typeface="Garamond"/>
                <a:cs typeface="Garamond"/>
              </a:rPr>
              <a:t>Block</a:t>
            </a:r>
            <a:r>
              <a:rPr sz="2000" spc="10" dirty="0">
                <a:latin typeface="Garamond"/>
                <a:cs typeface="Garamond"/>
              </a:rPr>
              <a:t> </a:t>
            </a:r>
            <a:r>
              <a:rPr sz="2000" dirty="0">
                <a:latin typeface="Garamond"/>
                <a:cs typeface="Garamond"/>
              </a:rPr>
              <a:t>Grant </a:t>
            </a:r>
            <a:r>
              <a:rPr sz="2000" spc="5" dirty="0">
                <a:latin typeface="Garamond"/>
                <a:cs typeface="Garamond"/>
              </a:rPr>
              <a:t>(CDBG):</a:t>
            </a:r>
            <a:r>
              <a:rPr sz="2000" spc="-35" dirty="0">
                <a:latin typeface="Garamond"/>
                <a:cs typeface="Garamond"/>
              </a:rPr>
              <a:t> </a:t>
            </a:r>
            <a:r>
              <a:rPr sz="2000" dirty="0">
                <a:latin typeface="Garamond"/>
                <a:cs typeface="Garamond"/>
              </a:rPr>
              <a:t>$</a:t>
            </a:r>
            <a:r>
              <a:rPr lang="en-US" sz="2000" dirty="0">
                <a:latin typeface="Garamond"/>
                <a:cs typeface="Garamond"/>
              </a:rPr>
              <a:t>1,247,023</a:t>
            </a:r>
          </a:p>
          <a:p>
            <a:pPr marL="469900" lvl="1">
              <a:buClr>
                <a:srgbClr val="2A5A6B"/>
              </a:buClr>
              <a:tabLst>
                <a:tab pos="354965" algn="l"/>
                <a:tab pos="355600" algn="l"/>
              </a:tabLst>
            </a:pPr>
            <a:endParaRPr lang="en-US" sz="2000" dirty="0">
              <a:latin typeface="Garamond"/>
              <a:cs typeface="Garamond"/>
            </a:endParaRPr>
          </a:p>
          <a:p>
            <a:pPr marL="355600" indent="-342900">
              <a:buClr>
                <a:srgbClr val="2A5A6B"/>
              </a:buClr>
              <a:buFont typeface="Arial"/>
              <a:buChar char="•"/>
              <a:tabLst>
                <a:tab pos="354965" algn="l"/>
                <a:tab pos="355600" algn="l"/>
              </a:tabLst>
            </a:pPr>
            <a:r>
              <a:rPr lang="en-US" sz="2000" spc="-10" dirty="0">
                <a:latin typeface="Garamond"/>
                <a:cs typeface="Garamond"/>
              </a:rPr>
              <a:t>As of FY 2022, Lehigh County is also a “PJ”</a:t>
            </a:r>
            <a:endParaRPr lang="en-US" sz="1300" dirty="0">
              <a:latin typeface="Garamond"/>
              <a:cs typeface="Garamond"/>
            </a:endParaRPr>
          </a:p>
          <a:p>
            <a:pPr marL="812800" lvl="1" indent="-342900">
              <a:buClr>
                <a:srgbClr val="2A5A6B"/>
              </a:buClr>
              <a:buFont typeface="Arial"/>
              <a:buChar char="•"/>
              <a:tabLst>
                <a:tab pos="354965" algn="l"/>
                <a:tab pos="355600" algn="l"/>
              </a:tabLst>
            </a:pPr>
            <a:r>
              <a:rPr lang="en-US" sz="2000" dirty="0">
                <a:latin typeface="Garamond"/>
                <a:cs typeface="Garamond"/>
              </a:rPr>
              <a:t>HOME Investment Partnerships (HOME): $574,620</a:t>
            </a:r>
          </a:p>
          <a:p>
            <a:pPr marL="469900" lvl="1">
              <a:buClr>
                <a:srgbClr val="2A5A6B"/>
              </a:buClr>
              <a:tabLst>
                <a:tab pos="354965" algn="l"/>
                <a:tab pos="355600" algn="l"/>
              </a:tabLst>
            </a:pPr>
            <a:endParaRPr lang="en-US" sz="2000" dirty="0">
              <a:latin typeface="Garamond"/>
              <a:cs typeface="Garamond"/>
            </a:endParaRPr>
          </a:p>
        </p:txBody>
      </p:sp>
    </p:spTree>
    <p:extLst>
      <p:ext uri="{BB962C8B-B14F-4D97-AF65-F5344CB8AC3E}">
        <p14:creationId xmlns:p14="http://schemas.microsoft.com/office/powerpoint/2010/main" val="332134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0097"/>
            <a:ext cx="6623050" cy="582852"/>
          </a:xfrm>
          <a:prstGeom prst="rect">
            <a:avLst/>
          </a:prstGeom>
        </p:spPr>
        <p:txBody>
          <a:bodyPr vert="horz" wrap="square" lIns="0" tIns="13335" rIns="0" bIns="0" rtlCol="0">
            <a:spAutoFit/>
          </a:bodyPr>
          <a:lstStyle/>
          <a:p>
            <a:pPr marL="12700">
              <a:lnSpc>
                <a:spcPct val="100000"/>
              </a:lnSpc>
              <a:spcBef>
                <a:spcPts val="105"/>
              </a:spcBef>
            </a:pPr>
            <a:r>
              <a:rPr lang="en-US" sz="3700" spc="-10" dirty="0">
                <a:solidFill>
                  <a:srgbClr val="174658"/>
                </a:solidFill>
              </a:rPr>
              <a:t>Annual Plan Schedule – FY 2024</a:t>
            </a:r>
            <a:endParaRPr sz="3700" dirty="0"/>
          </a:p>
        </p:txBody>
      </p:sp>
      <p:sp>
        <p:nvSpPr>
          <p:cNvPr id="3" name="object 3"/>
          <p:cNvSpPr txBox="1"/>
          <p:nvPr/>
        </p:nvSpPr>
        <p:spPr>
          <a:xfrm>
            <a:off x="535940" y="1379342"/>
            <a:ext cx="7388860" cy="4035720"/>
          </a:xfrm>
          <a:prstGeom prst="rect">
            <a:avLst/>
          </a:prstGeom>
        </p:spPr>
        <p:txBody>
          <a:bodyPr vert="horz" wrap="square" lIns="0" tIns="90170" rIns="0" bIns="0" rtlCol="0">
            <a:spAutoFit/>
          </a:bodyPr>
          <a:lstStyle/>
          <a:p>
            <a:pPr marL="355600" indent="-342900">
              <a:lnSpc>
                <a:spcPct val="100000"/>
              </a:lnSpc>
              <a:spcBef>
                <a:spcPts val="710"/>
              </a:spcBef>
              <a:buClr>
                <a:srgbClr val="2A5A6B"/>
              </a:buClr>
              <a:buFont typeface="Arial"/>
              <a:buChar char="•"/>
              <a:tabLst>
                <a:tab pos="354965" algn="l"/>
                <a:tab pos="355600" algn="l"/>
              </a:tabLst>
            </a:pPr>
            <a:r>
              <a:rPr sz="2400" b="1" spc="5" dirty="0">
                <a:latin typeface="Garamond"/>
                <a:cs typeface="Garamond"/>
              </a:rPr>
              <a:t>Process</a:t>
            </a:r>
            <a:r>
              <a:rPr sz="2400" b="1" spc="5" dirty="0">
                <a:latin typeface="Times New Roman"/>
                <a:cs typeface="Times New Roman"/>
              </a:rPr>
              <a:t> </a:t>
            </a:r>
            <a:r>
              <a:rPr sz="2400" b="1" spc="540" dirty="0">
                <a:latin typeface="Times New Roman"/>
                <a:cs typeface="Times New Roman"/>
              </a:rPr>
              <a:t> </a:t>
            </a:r>
            <a:r>
              <a:rPr sz="2400" b="1" dirty="0">
                <a:latin typeface="Garamond"/>
                <a:cs typeface="Garamond"/>
              </a:rPr>
              <a:t>Timeline</a:t>
            </a:r>
            <a:endParaRPr sz="2400" dirty="0">
              <a:latin typeface="Garamond"/>
              <a:cs typeface="Garamond"/>
            </a:endParaRPr>
          </a:p>
          <a:p>
            <a:pPr marL="756285" lvl="1" indent="-287020">
              <a:lnSpc>
                <a:spcPct val="100000"/>
              </a:lnSpc>
              <a:spcBef>
                <a:spcPts val="550"/>
              </a:spcBef>
              <a:buClr>
                <a:srgbClr val="2A5A6B"/>
              </a:buClr>
              <a:buFont typeface="Arial"/>
              <a:buChar char="–"/>
              <a:tabLst>
                <a:tab pos="756285" algn="l"/>
                <a:tab pos="756920" algn="l"/>
              </a:tabLst>
            </a:pPr>
            <a:r>
              <a:rPr sz="2200" spc="-5" dirty="0">
                <a:latin typeface="Garamond"/>
                <a:cs typeface="Garamond"/>
              </a:rPr>
              <a:t>Application</a:t>
            </a:r>
            <a:r>
              <a:rPr sz="2200" spc="25" dirty="0">
                <a:latin typeface="Garamond"/>
                <a:cs typeface="Garamond"/>
              </a:rPr>
              <a:t> </a:t>
            </a:r>
            <a:r>
              <a:rPr sz="2200" spc="-5" dirty="0">
                <a:latin typeface="Garamond"/>
                <a:cs typeface="Garamond"/>
              </a:rPr>
              <a:t>Deadline:</a:t>
            </a:r>
            <a:r>
              <a:rPr sz="2200" spc="20" dirty="0">
                <a:latin typeface="Garamond"/>
                <a:cs typeface="Garamond"/>
              </a:rPr>
              <a:t> </a:t>
            </a:r>
            <a:r>
              <a:rPr lang="en-US" sz="2200" spc="-5" dirty="0">
                <a:latin typeface="Garamond"/>
                <a:cs typeface="Garamond"/>
              </a:rPr>
              <a:t>April 15, 2024</a:t>
            </a:r>
            <a:endParaRPr sz="2200" dirty="0">
              <a:latin typeface="Garamond"/>
              <a:cs typeface="Garamond"/>
            </a:endParaRPr>
          </a:p>
          <a:p>
            <a:pPr marL="756285" lvl="1" indent="-287020">
              <a:lnSpc>
                <a:spcPct val="100000"/>
              </a:lnSpc>
              <a:spcBef>
                <a:spcPts val="525"/>
              </a:spcBef>
              <a:buClr>
                <a:srgbClr val="2A5A6B"/>
              </a:buClr>
              <a:buFont typeface="Arial"/>
              <a:buChar char="–"/>
              <a:tabLst>
                <a:tab pos="756285" algn="l"/>
                <a:tab pos="756920" algn="l"/>
              </a:tabLst>
            </a:pPr>
            <a:r>
              <a:rPr lang="en-US" sz="2200" dirty="0">
                <a:latin typeface="Garamond"/>
                <a:cs typeface="Garamond"/>
              </a:rPr>
              <a:t>Awards to be Determined by June 7th</a:t>
            </a:r>
            <a:endParaRPr sz="2200" dirty="0">
              <a:latin typeface="Garamond"/>
              <a:cs typeface="Garamond"/>
            </a:endParaRPr>
          </a:p>
          <a:p>
            <a:pPr marL="756285" lvl="1" indent="-287020">
              <a:lnSpc>
                <a:spcPct val="100000"/>
              </a:lnSpc>
              <a:spcBef>
                <a:spcPts val="530"/>
              </a:spcBef>
              <a:buClr>
                <a:srgbClr val="2A5A6B"/>
              </a:buClr>
              <a:buFont typeface="Arial"/>
              <a:buChar char="–"/>
              <a:tabLst>
                <a:tab pos="756285" algn="l"/>
                <a:tab pos="756920" algn="l"/>
              </a:tabLst>
            </a:pPr>
            <a:r>
              <a:rPr lang="en-US" sz="2200" spc="-5" dirty="0">
                <a:latin typeface="Garamond"/>
                <a:cs typeface="Garamond"/>
              </a:rPr>
              <a:t>30 Day Comment Period begins July 1st</a:t>
            </a:r>
          </a:p>
          <a:p>
            <a:pPr marL="756285" lvl="1" indent="-287020">
              <a:lnSpc>
                <a:spcPct val="100000"/>
              </a:lnSpc>
              <a:spcBef>
                <a:spcPts val="530"/>
              </a:spcBef>
              <a:buClr>
                <a:srgbClr val="2A5A6B"/>
              </a:buClr>
              <a:buFont typeface="Arial"/>
              <a:buChar char="–"/>
              <a:tabLst>
                <a:tab pos="756285" algn="l"/>
                <a:tab pos="756920" algn="l"/>
              </a:tabLst>
            </a:pPr>
            <a:r>
              <a:rPr sz="2200" spc="-5" dirty="0">
                <a:latin typeface="Garamond"/>
                <a:cs typeface="Garamond"/>
              </a:rPr>
              <a:t>Public </a:t>
            </a:r>
            <a:r>
              <a:rPr sz="2200" spc="-10" dirty="0">
                <a:latin typeface="Garamond"/>
                <a:cs typeface="Garamond"/>
              </a:rPr>
              <a:t>Hearing</a:t>
            </a:r>
            <a:r>
              <a:rPr sz="2200" spc="15" dirty="0">
                <a:latin typeface="Garamond"/>
                <a:cs typeface="Garamond"/>
              </a:rPr>
              <a:t> </a:t>
            </a:r>
            <a:r>
              <a:rPr lang="en-US" sz="2200" spc="15" dirty="0">
                <a:latin typeface="Garamond"/>
                <a:cs typeface="Garamond"/>
              </a:rPr>
              <a:t>July 11</a:t>
            </a:r>
            <a:r>
              <a:rPr lang="en-US" sz="2200" spc="15" baseline="30000" dirty="0">
                <a:latin typeface="Garamond"/>
                <a:cs typeface="Garamond"/>
              </a:rPr>
              <a:t>th</a:t>
            </a:r>
            <a:r>
              <a:rPr lang="en-US" sz="2200" spc="15" dirty="0">
                <a:latin typeface="Garamond"/>
                <a:cs typeface="Garamond"/>
              </a:rPr>
              <a:t> at 12 pm in Room 524</a:t>
            </a:r>
          </a:p>
          <a:p>
            <a:pPr marL="756285" lvl="1" indent="-287020">
              <a:lnSpc>
                <a:spcPct val="100000"/>
              </a:lnSpc>
              <a:spcBef>
                <a:spcPts val="530"/>
              </a:spcBef>
              <a:buClr>
                <a:srgbClr val="2A5A6B"/>
              </a:buClr>
              <a:buFont typeface="Arial"/>
              <a:buChar char="–"/>
              <a:tabLst>
                <a:tab pos="756285" algn="l"/>
                <a:tab pos="756920" algn="l"/>
              </a:tabLst>
            </a:pPr>
            <a:r>
              <a:rPr lang="en-US" sz="2200" spc="-10" dirty="0">
                <a:latin typeface="Garamond"/>
                <a:cs typeface="Garamond"/>
              </a:rPr>
              <a:t>Annual Plan </a:t>
            </a:r>
            <a:r>
              <a:rPr sz="2200" spc="-10" dirty="0">
                <a:latin typeface="Garamond"/>
                <a:cs typeface="Garamond"/>
              </a:rPr>
              <a:t>Submitted</a:t>
            </a:r>
            <a:r>
              <a:rPr sz="2200" spc="5" dirty="0">
                <a:latin typeface="Garamond"/>
                <a:cs typeface="Garamond"/>
              </a:rPr>
              <a:t> </a:t>
            </a:r>
            <a:r>
              <a:rPr sz="2200" spc="-5" dirty="0">
                <a:latin typeface="Garamond"/>
                <a:cs typeface="Garamond"/>
              </a:rPr>
              <a:t>to</a:t>
            </a:r>
            <a:r>
              <a:rPr sz="2200" spc="-10" dirty="0">
                <a:latin typeface="Garamond"/>
                <a:cs typeface="Garamond"/>
              </a:rPr>
              <a:t> </a:t>
            </a:r>
            <a:r>
              <a:rPr sz="2200" spc="-5" dirty="0">
                <a:latin typeface="Garamond"/>
                <a:cs typeface="Garamond"/>
              </a:rPr>
              <a:t>HUD</a:t>
            </a:r>
            <a:r>
              <a:rPr lang="en-US" sz="2200" spc="-5" dirty="0">
                <a:latin typeface="Garamond"/>
                <a:cs typeface="Garamond"/>
              </a:rPr>
              <a:t> by August 15, 2024</a:t>
            </a:r>
            <a:endParaRPr sz="2200" dirty="0">
              <a:latin typeface="Garamond"/>
              <a:cs typeface="Garamond"/>
            </a:endParaRPr>
          </a:p>
          <a:p>
            <a:pPr marL="756285" lvl="1" indent="-287020">
              <a:lnSpc>
                <a:spcPct val="100000"/>
              </a:lnSpc>
              <a:spcBef>
                <a:spcPts val="530"/>
              </a:spcBef>
              <a:buClr>
                <a:srgbClr val="2A5A6B"/>
              </a:buClr>
              <a:buFont typeface="Arial"/>
              <a:buChar char="–"/>
              <a:tabLst>
                <a:tab pos="756285" algn="l"/>
                <a:tab pos="756920" algn="l"/>
              </a:tabLst>
            </a:pPr>
            <a:r>
              <a:rPr sz="2200" spc="-5" dirty="0">
                <a:latin typeface="Garamond"/>
                <a:cs typeface="Garamond"/>
              </a:rPr>
              <a:t>HUD </a:t>
            </a:r>
            <a:r>
              <a:rPr sz="2200" spc="-15" dirty="0">
                <a:latin typeface="Garamond"/>
                <a:cs typeface="Garamond"/>
              </a:rPr>
              <a:t>Review</a:t>
            </a:r>
            <a:r>
              <a:rPr sz="2200" spc="5" dirty="0">
                <a:latin typeface="Garamond"/>
                <a:cs typeface="Garamond"/>
              </a:rPr>
              <a:t> </a:t>
            </a:r>
            <a:r>
              <a:rPr sz="2200" spc="-5" dirty="0">
                <a:latin typeface="Garamond"/>
                <a:cs typeface="Garamond"/>
              </a:rPr>
              <a:t>of</a:t>
            </a:r>
            <a:r>
              <a:rPr sz="2200" spc="280" dirty="0">
                <a:latin typeface="Garamond"/>
                <a:cs typeface="Garamond"/>
              </a:rPr>
              <a:t> </a:t>
            </a:r>
            <a:r>
              <a:rPr sz="2200" spc="-5" dirty="0">
                <a:latin typeface="Garamond"/>
                <a:cs typeface="Garamond"/>
              </a:rPr>
              <a:t>Action Plan:</a:t>
            </a:r>
            <a:r>
              <a:rPr sz="2200" spc="10" dirty="0">
                <a:latin typeface="Garamond"/>
                <a:cs typeface="Garamond"/>
              </a:rPr>
              <a:t> </a:t>
            </a:r>
            <a:r>
              <a:rPr sz="2200" dirty="0">
                <a:latin typeface="Garamond"/>
                <a:cs typeface="Garamond"/>
              </a:rPr>
              <a:t>+/-</a:t>
            </a:r>
            <a:r>
              <a:rPr sz="2200" spc="-10" dirty="0">
                <a:latin typeface="Garamond"/>
                <a:cs typeface="Garamond"/>
              </a:rPr>
              <a:t> </a:t>
            </a:r>
            <a:r>
              <a:rPr sz="2200" spc="-5" dirty="0">
                <a:latin typeface="Garamond"/>
                <a:cs typeface="Garamond"/>
              </a:rPr>
              <a:t>45</a:t>
            </a:r>
            <a:r>
              <a:rPr sz="2200" spc="5" dirty="0">
                <a:latin typeface="Garamond"/>
                <a:cs typeface="Garamond"/>
              </a:rPr>
              <a:t> </a:t>
            </a:r>
            <a:r>
              <a:rPr sz="2200" spc="-10" dirty="0">
                <a:latin typeface="Garamond"/>
                <a:cs typeface="Garamond"/>
              </a:rPr>
              <a:t>Days</a:t>
            </a:r>
            <a:endParaRPr sz="2200" dirty="0">
              <a:latin typeface="Garamond"/>
              <a:cs typeface="Garamond"/>
            </a:endParaRPr>
          </a:p>
          <a:p>
            <a:pPr marL="756285" lvl="1" indent="-287020">
              <a:lnSpc>
                <a:spcPct val="100000"/>
              </a:lnSpc>
              <a:spcBef>
                <a:spcPts val="530"/>
              </a:spcBef>
              <a:buClr>
                <a:srgbClr val="2A5A6B"/>
              </a:buClr>
              <a:buFont typeface="Arial"/>
              <a:buChar char="–"/>
              <a:tabLst>
                <a:tab pos="756285" algn="l"/>
                <a:tab pos="756920" algn="l"/>
              </a:tabLst>
            </a:pPr>
            <a:r>
              <a:rPr sz="2200" spc="-10" dirty="0">
                <a:latin typeface="Garamond"/>
                <a:cs typeface="Garamond"/>
              </a:rPr>
              <a:t>HUD</a:t>
            </a:r>
            <a:r>
              <a:rPr sz="2200" spc="-5" dirty="0">
                <a:latin typeface="Garamond"/>
                <a:cs typeface="Garamond"/>
              </a:rPr>
              <a:t> </a:t>
            </a:r>
            <a:r>
              <a:rPr sz="2200" spc="-15" dirty="0">
                <a:latin typeface="Garamond"/>
                <a:cs typeface="Garamond"/>
              </a:rPr>
              <a:t>Release</a:t>
            </a:r>
            <a:r>
              <a:rPr sz="2200" spc="10" dirty="0">
                <a:latin typeface="Garamond"/>
                <a:cs typeface="Garamond"/>
              </a:rPr>
              <a:t> </a:t>
            </a:r>
            <a:r>
              <a:rPr sz="2200" spc="-5" dirty="0">
                <a:latin typeface="Garamond"/>
                <a:cs typeface="Garamond"/>
              </a:rPr>
              <a:t>of</a:t>
            </a:r>
            <a:r>
              <a:rPr sz="2200" spc="270" dirty="0">
                <a:latin typeface="Garamond"/>
                <a:cs typeface="Garamond"/>
              </a:rPr>
              <a:t> </a:t>
            </a:r>
            <a:r>
              <a:rPr sz="2200" spc="-5" dirty="0">
                <a:latin typeface="Garamond"/>
                <a:cs typeface="Garamond"/>
              </a:rPr>
              <a:t>Funds</a:t>
            </a:r>
            <a:endParaRPr sz="2200" dirty="0">
              <a:latin typeface="Garamond"/>
              <a:cs typeface="Garamond"/>
            </a:endParaRPr>
          </a:p>
          <a:p>
            <a:pPr marL="127000">
              <a:lnSpc>
                <a:spcPct val="100000"/>
              </a:lnSpc>
              <a:spcBef>
                <a:spcPts val="484"/>
              </a:spcBef>
            </a:pPr>
            <a:endParaRPr lang="en-US" sz="2000" b="1" dirty="0">
              <a:latin typeface="Garamond"/>
              <a:cs typeface="Garamond"/>
            </a:endParaRPr>
          </a:p>
          <a:p>
            <a:pPr marL="127000">
              <a:lnSpc>
                <a:spcPct val="100000"/>
              </a:lnSpc>
              <a:spcBef>
                <a:spcPts val="484"/>
              </a:spcBef>
            </a:pPr>
            <a:r>
              <a:rPr sz="2000" b="1" dirty="0">
                <a:latin typeface="Garamond"/>
                <a:cs typeface="Garamond"/>
              </a:rPr>
              <a:t>Program</a:t>
            </a:r>
            <a:r>
              <a:rPr sz="2000" b="1" dirty="0">
                <a:latin typeface="Times New Roman"/>
                <a:cs typeface="Times New Roman"/>
              </a:rPr>
              <a:t>    </a:t>
            </a:r>
            <a:r>
              <a:rPr sz="2000" b="1" spc="-30" dirty="0">
                <a:latin typeface="Garamond"/>
                <a:cs typeface="Garamond"/>
              </a:rPr>
              <a:t>Year:</a:t>
            </a:r>
            <a:r>
              <a:rPr sz="2000" b="1" spc="675" dirty="0">
                <a:latin typeface="Times New Roman"/>
                <a:cs typeface="Times New Roman"/>
              </a:rPr>
              <a:t>  </a:t>
            </a:r>
            <a:r>
              <a:rPr lang="en-US" sz="2000" spc="-15" dirty="0">
                <a:latin typeface="Garamond"/>
                <a:cs typeface="Garamond"/>
              </a:rPr>
              <a:t>October 1, 2024 thru September 30, 2024</a:t>
            </a:r>
            <a:endParaRPr sz="2000" dirty="0">
              <a:latin typeface="Garamond"/>
              <a:cs typeface="Garamon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22517</TotalTime>
  <Words>3743</Words>
  <Application>Microsoft Office PowerPoint</Application>
  <PresentationFormat>On-screen Show (4:3)</PresentationFormat>
  <Paragraphs>433</Paragraphs>
  <Slides>49</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49</vt:i4>
      </vt:variant>
    </vt:vector>
  </HeadingPairs>
  <TitlesOfParts>
    <vt:vector size="60" baseType="lpstr">
      <vt:lpstr>Arial</vt:lpstr>
      <vt:lpstr>Calibri</vt:lpstr>
      <vt:lpstr>Calibri-Bold</vt:lpstr>
      <vt:lpstr>Cambria</vt:lpstr>
      <vt:lpstr>Courier New</vt:lpstr>
      <vt:lpstr>Garamond</vt:lpstr>
      <vt:lpstr>Symbol</vt:lpstr>
      <vt:lpstr>Times New Roman</vt:lpstr>
      <vt:lpstr>Wingdings</vt:lpstr>
      <vt:lpstr>Wingdings-Regular</vt:lpstr>
      <vt:lpstr>Office Theme</vt:lpstr>
      <vt:lpstr>PUBLIC HEARING 1 and APPLICATION WORKSHOP</vt:lpstr>
      <vt:lpstr>Agenda</vt:lpstr>
      <vt:lpstr>INTRODUCTIONS</vt:lpstr>
      <vt:lpstr>Meet the Team</vt:lpstr>
      <vt:lpstr>PUBLIC HEARINGS - PURPOSE</vt:lpstr>
      <vt:lpstr>Public Hearings</vt:lpstr>
      <vt:lpstr>ANTICIPATED FUNDING</vt:lpstr>
      <vt:lpstr>Anticipated Funding</vt:lpstr>
      <vt:lpstr>Annual Plan Schedule – FY 2024</vt:lpstr>
      <vt:lpstr>APPLICATION &amp; EVALUATION  PROCESS</vt:lpstr>
      <vt:lpstr>Application Process</vt:lpstr>
      <vt:lpstr>Consolidated Plan Goals</vt:lpstr>
      <vt:lpstr>Consolidated Plan Goals</vt:lpstr>
      <vt:lpstr>Scoring Criteria - CDBG Applications</vt:lpstr>
      <vt:lpstr>CDBG – Eligible Activities</vt:lpstr>
      <vt:lpstr>FUNDING OVERVIEW</vt:lpstr>
      <vt:lpstr>HOME Investment Partnerships</vt:lpstr>
      <vt:lpstr>HOME Investment Partnerships</vt:lpstr>
      <vt:lpstr>HOME Investment Partnerships</vt:lpstr>
      <vt:lpstr>HOME Investment Partnerships</vt:lpstr>
      <vt:lpstr>CDBG - Overview</vt:lpstr>
      <vt:lpstr>CDBG - Overview</vt:lpstr>
      <vt:lpstr>CDBG - Overview</vt:lpstr>
      <vt:lpstr>CDBG – “Low/Mod”</vt:lpstr>
      <vt:lpstr>CDBG – National Objective</vt:lpstr>
      <vt:lpstr>CDBG – National Objective</vt:lpstr>
      <vt:lpstr>CDBG – National Objective</vt:lpstr>
      <vt:lpstr>CDBG – National Objective</vt:lpstr>
      <vt:lpstr>CDBG – National Objective</vt:lpstr>
      <vt:lpstr>CDBG – National Objective</vt:lpstr>
      <vt:lpstr>CDBG - Overview</vt:lpstr>
      <vt:lpstr>CDBG - Overview</vt:lpstr>
      <vt:lpstr>CDBG – Eligible Activities</vt:lpstr>
      <vt:lpstr>CDBG – Eligible Activities</vt:lpstr>
      <vt:lpstr>CDBG – Eligible Activities</vt:lpstr>
      <vt:lpstr>CDBG – Eligible Activities</vt:lpstr>
      <vt:lpstr>GRANT REQUIREMENTS</vt:lpstr>
      <vt:lpstr>Grant Requirements</vt:lpstr>
      <vt:lpstr>Grant Requirements</vt:lpstr>
      <vt:lpstr>Grant Requirements</vt:lpstr>
      <vt:lpstr>Grant Requirements</vt:lpstr>
      <vt:lpstr>Grant Requirements</vt:lpstr>
      <vt:lpstr>Grant Requirements</vt:lpstr>
      <vt:lpstr>Grant Requirements</vt:lpstr>
      <vt:lpstr>Grant Requirements</vt:lpstr>
      <vt:lpstr>Grant Requirements</vt:lpstr>
      <vt:lpstr>THANK YOU!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Title</dc:title>
  <dc:creator>Snow, Emily</dc:creator>
  <cp:lastModifiedBy>Cyndi King</cp:lastModifiedBy>
  <cp:revision>18</cp:revision>
  <cp:lastPrinted>2023-03-23T20:50:26Z</cp:lastPrinted>
  <dcterms:created xsi:type="dcterms:W3CDTF">2022-03-22T17:45:31Z</dcterms:created>
  <dcterms:modified xsi:type="dcterms:W3CDTF">2024-03-27T13:11:01Z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2021-02-09T00:00:00Z</vt:filetime>
  </property>
  <property fmtid="{D5CDD505-2E9C-101B-9397-08002B2CF9AE}" pid="3" name="Creator">
    <vt:lpwstr>Microsoft® PowerPoint® 2019</vt:lpwstr>
  </property>
  <property fmtid="{D5CDD505-2E9C-101B-9397-08002B2CF9AE}" pid="4" name="LastSaved">
    <vt:filetime>2022-03-22T00:00:00Z</vt:filetime>
  </property>
</Properties>
</file>